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40AAEE-4A02-4A8A-A800-77A8142C2ADF}" type="datetimeFigureOut">
              <a:rPr lang="en-GB" smtClean="0"/>
              <a:pPr/>
              <a:t>21/11/2017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F2709E-011A-4E10-8E1F-053D21A97DAA}" type="slidenum">
              <a:rPr lang="en-GB" smtClean="0"/>
              <a:pPr/>
              <a:t>‹#›</a:t>
            </a:fld>
            <a:endParaRPr lang="en-GB" dirty="0"/>
          </a:p>
        </p:txBody>
      </p:sp>
    </p:spTree>
    <p:extLst>
      <p:ext uri="{BB962C8B-B14F-4D97-AF65-F5344CB8AC3E}">
        <p14:creationId xmlns="" xmlns:p14="http://schemas.microsoft.com/office/powerpoint/2010/main" val="995080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40AAEE-4A02-4A8A-A800-77A8142C2ADF}" type="datetimeFigureOut">
              <a:rPr lang="en-GB" smtClean="0"/>
              <a:pPr/>
              <a:t>21/11/2017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F2709E-011A-4E10-8E1F-053D21A97DAA}" type="slidenum">
              <a:rPr lang="en-GB" smtClean="0"/>
              <a:pPr/>
              <a:t>‹#›</a:t>
            </a:fld>
            <a:endParaRPr lang="en-GB" dirty="0"/>
          </a:p>
        </p:txBody>
      </p:sp>
    </p:spTree>
    <p:extLst>
      <p:ext uri="{BB962C8B-B14F-4D97-AF65-F5344CB8AC3E}">
        <p14:creationId xmlns="" xmlns:p14="http://schemas.microsoft.com/office/powerpoint/2010/main" val="2731409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40AAEE-4A02-4A8A-A800-77A8142C2ADF}" type="datetimeFigureOut">
              <a:rPr lang="en-GB" smtClean="0"/>
              <a:pPr/>
              <a:t>21/11/2017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F2709E-011A-4E10-8E1F-053D21A97DAA}" type="slidenum">
              <a:rPr lang="en-GB" smtClean="0"/>
              <a:pPr/>
              <a:t>‹#›</a:t>
            </a:fld>
            <a:endParaRPr lang="en-GB" dirty="0"/>
          </a:p>
        </p:txBody>
      </p:sp>
    </p:spTree>
    <p:extLst>
      <p:ext uri="{BB962C8B-B14F-4D97-AF65-F5344CB8AC3E}">
        <p14:creationId xmlns="" xmlns:p14="http://schemas.microsoft.com/office/powerpoint/2010/main" val="856364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40AAEE-4A02-4A8A-A800-77A8142C2ADF}" type="datetimeFigureOut">
              <a:rPr lang="en-GB" smtClean="0"/>
              <a:pPr/>
              <a:t>21/11/2017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F2709E-011A-4E10-8E1F-053D21A97DAA}" type="slidenum">
              <a:rPr lang="en-GB" smtClean="0"/>
              <a:pPr/>
              <a:t>‹#›</a:t>
            </a:fld>
            <a:endParaRPr lang="en-GB" dirty="0"/>
          </a:p>
        </p:txBody>
      </p:sp>
    </p:spTree>
    <p:extLst>
      <p:ext uri="{BB962C8B-B14F-4D97-AF65-F5344CB8AC3E}">
        <p14:creationId xmlns="" xmlns:p14="http://schemas.microsoft.com/office/powerpoint/2010/main" val="4191282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40AAEE-4A02-4A8A-A800-77A8142C2ADF}" type="datetimeFigureOut">
              <a:rPr lang="en-GB" smtClean="0"/>
              <a:pPr/>
              <a:t>21/11/2017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F2709E-011A-4E10-8E1F-053D21A97DAA}" type="slidenum">
              <a:rPr lang="en-GB" smtClean="0"/>
              <a:pPr/>
              <a:t>‹#›</a:t>
            </a:fld>
            <a:endParaRPr lang="en-GB" dirty="0"/>
          </a:p>
        </p:txBody>
      </p:sp>
    </p:spTree>
    <p:extLst>
      <p:ext uri="{BB962C8B-B14F-4D97-AF65-F5344CB8AC3E}">
        <p14:creationId xmlns="" xmlns:p14="http://schemas.microsoft.com/office/powerpoint/2010/main" val="198979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40AAEE-4A02-4A8A-A800-77A8142C2ADF}" type="datetimeFigureOut">
              <a:rPr lang="en-GB" smtClean="0"/>
              <a:pPr/>
              <a:t>21/11/2017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F2709E-011A-4E10-8E1F-053D21A97DAA}" type="slidenum">
              <a:rPr lang="en-GB" smtClean="0"/>
              <a:pPr/>
              <a:t>‹#›</a:t>
            </a:fld>
            <a:endParaRPr lang="en-GB" dirty="0"/>
          </a:p>
        </p:txBody>
      </p:sp>
    </p:spTree>
    <p:extLst>
      <p:ext uri="{BB962C8B-B14F-4D97-AF65-F5344CB8AC3E}">
        <p14:creationId xmlns="" xmlns:p14="http://schemas.microsoft.com/office/powerpoint/2010/main" val="1553387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40AAEE-4A02-4A8A-A800-77A8142C2ADF}" type="datetimeFigureOut">
              <a:rPr lang="en-GB" smtClean="0"/>
              <a:pPr/>
              <a:t>21/11/2017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BF2709E-011A-4E10-8E1F-053D21A97DAA}" type="slidenum">
              <a:rPr lang="en-GB" smtClean="0"/>
              <a:pPr/>
              <a:t>‹#›</a:t>
            </a:fld>
            <a:endParaRPr lang="en-GB" dirty="0"/>
          </a:p>
        </p:txBody>
      </p:sp>
    </p:spTree>
    <p:extLst>
      <p:ext uri="{BB962C8B-B14F-4D97-AF65-F5344CB8AC3E}">
        <p14:creationId xmlns="" xmlns:p14="http://schemas.microsoft.com/office/powerpoint/2010/main" val="2599567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40AAEE-4A02-4A8A-A800-77A8142C2ADF}" type="datetimeFigureOut">
              <a:rPr lang="en-GB" smtClean="0"/>
              <a:pPr/>
              <a:t>21/11/2017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BF2709E-011A-4E10-8E1F-053D21A97DAA}" type="slidenum">
              <a:rPr lang="en-GB" smtClean="0"/>
              <a:pPr/>
              <a:t>‹#›</a:t>
            </a:fld>
            <a:endParaRPr lang="en-GB" dirty="0"/>
          </a:p>
        </p:txBody>
      </p:sp>
    </p:spTree>
    <p:extLst>
      <p:ext uri="{BB962C8B-B14F-4D97-AF65-F5344CB8AC3E}">
        <p14:creationId xmlns="" xmlns:p14="http://schemas.microsoft.com/office/powerpoint/2010/main" val="3205368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0AAEE-4A02-4A8A-A800-77A8142C2ADF}" type="datetimeFigureOut">
              <a:rPr lang="en-GB" smtClean="0"/>
              <a:pPr/>
              <a:t>21/11/2017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BF2709E-011A-4E10-8E1F-053D21A97DAA}" type="slidenum">
              <a:rPr lang="en-GB" smtClean="0"/>
              <a:pPr/>
              <a:t>‹#›</a:t>
            </a:fld>
            <a:endParaRPr lang="en-GB" dirty="0"/>
          </a:p>
        </p:txBody>
      </p:sp>
    </p:spTree>
    <p:extLst>
      <p:ext uri="{BB962C8B-B14F-4D97-AF65-F5344CB8AC3E}">
        <p14:creationId xmlns="" xmlns:p14="http://schemas.microsoft.com/office/powerpoint/2010/main" val="2044662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0AAEE-4A02-4A8A-A800-77A8142C2ADF}" type="datetimeFigureOut">
              <a:rPr lang="en-GB" smtClean="0"/>
              <a:pPr/>
              <a:t>21/11/2017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F2709E-011A-4E10-8E1F-053D21A97DAA}" type="slidenum">
              <a:rPr lang="en-GB" smtClean="0"/>
              <a:pPr/>
              <a:t>‹#›</a:t>
            </a:fld>
            <a:endParaRPr lang="en-GB" dirty="0"/>
          </a:p>
        </p:txBody>
      </p:sp>
    </p:spTree>
    <p:extLst>
      <p:ext uri="{BB962C8B-B14F-4D97-AF65-F5344CB8AC3E}">
        <p14:creationId xmlns="" xmlns:p14="http://schemas.microsoft.com/office/powerpoint/2010/main" val="3337235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0AAEE-4A02-4A8A-A800-77A8142C2ADF}" type="datetimeFigureOut">
              <a:rPr lang="en-GB" smtClean="0"/>
              <a:pPr/>
              <a:t>21/11/2017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F2709E-011A-4E10-8E1F-053D21A97DAA}" type="slidenum">
              <a:rPr lang="en-GB" smtClean="0"/>
              <a:pPr/>
              <a:t>‹#›</a:t>
            </a:fld>
            <a:endParaRPr lang="en-GB" dirty="0"/>
          </a:p>
        </p:txBody>
      </p:sp>
    </p:spTree>
    <p:extLst>
      <p:ext uri="{BB962C8B-B14F-4D97-AF65-F5344CB8AC3E}">
        <p14:creationId xmlns="" xmlns:p14="http://schemas.microsoft.com/office/powerpoint/2010/main" val="2528573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0AAEE-4A02-4A8A-A800-77A8142C2ADF}" type="datetimeFigureOut">
              <a:rPr lang="en-GB" smtClean="0"/>
              <a:pPr/>
              <a:t>21/11/2017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2709E-011A-4E10-8E1F-053D21A97DAA}" type="slidenum">
              <a:rPr lang="en-GB" smtClean="0"/>
              <a:pPr/>
              <a:t>‹#›</a:t>
            </a:fld>
            <a:endParaRPr lang="en-GB" dirty="0"/>
          </a:p>
        </p:txBody>
      </p:sp>
    </p:spTree>
    <p:extLst>
      <p:ext uri="{BB962C8B-B14F-4D97-AF65-F5344CB8AC3E}">
        <p14:creationId xmlns="" xmlns:p14="http://schemas.microsoft.com/office/powerpoint/2010/main" val="3083172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1470025"/>
          </a:xfrm>
        </p:spPr>
        <p:txBody>
          <a:bodyPr/>
          <a:lstStyle/>
          <a:p>
            <a:r>
              <a:rPr lang="en-US" b="1" smtClean="0">
                <a:solidFill>
                  <a:srgbClr val="C00000"/>
                </a:solidFill>
                <a:effectLst>
                  <a:outerShdw blurRad="38100" dist="38100" dir="2700000" algn="tl">
                    <a:srgbClr val="000000">
                      <a:alpha val="43137"/>
                    </a:srgbClr>
                  </a:outerShdw>
                </a:effectLst>
              </a:rPr>
              <a:t>Lesson </a:t>
            </a:r>
            <a:r>
              <a:rPr lang="en-US" b="1" smtClean="0">
                <a:solidFill>
                  <a:srgbClr val="C00000"/>
                </a:solidFill>
                <a:effectLst>
                  <a:outerShdw blurRad="38100" dist="38100" dir="2700000" algn="tl">
                    <a:srgbClr val="000000">
                      <a:alpha val="43137"/>
                    </a:srgbClr>
                  </a:outerShdw>
                </a:effectLst>
              </a:rPr>
              <a:t>11 </a:t>
            </a:r>
            <a:r>
              <a:rPr lang="en-US" b="1" smtClean="0">
                <a:solidFill>
                  <a:srgbClr val="C00000"/>
                </a:solidFill>
                <a:effectLst>
                  <a:outerShdw blurRad="38100" dist="38100" dir="2700000" algn="tl">
                    <a:srgbClr val="000000">
                      <a:alpha val="43137"/>
                    </a:srgbClr>
                  </a:outerShdw>
                </a:effectLst>
              </a:rPr>
              <a:t>Week </a:t>
            </a:r>
            <a:r>
              <a:rPr lang="en-US" b="1" smtClean="0">
                <a:solidFill>
                  <a:srgbClr val="C00000"/>
                </a:solidFill>
                <a:effectLst>
                  <a:outerShdw blurRad="38100" dist="38100" dir="2700000" algn="tl">
                    <a:srgbClr val="000000">
                      <a:alpha val="43137"/>
                    </a:srgbClr>
                  </a:outerShdw>
                </a:effectLst>
              </a:rPr>
              <a:t>11</a:t>
            </a:r>
            <a:endParaRPr lang="en-GB"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 y="1905000"/>
            <a:ext cx="8839200" cy="4572000"/>
          </a:xfrm>
        </p:spPr>
        <p:txBody>
          <a:bodyPr>
            <a:normAutofit/>
          </a:bodyPr>
          <a:lstStyle/>
          <a:p>
            <a:r>
              <a:rPr lang="en-GB" b="1" dirty="0" smtClean="0">
                <a:solidFill>
                  <a:schemeClr val="tx1"/>
                </a:solidFill>
              </a:rPr>
              <a:t>Exercises on JavaScript &amp; Revision</a:t>
            </a:r>
            <a:endParaRPr lang="en-GB" dirty="0">
              <a:solidFill>
                <a:schemeClr val="tx1"/>
              </a:solidFill>
            </a:endParaRPr>
          </a:p>
        </p:txBody>
      </p:sp>
    </p:spTree>
    <p:extLst>
      <p:ext uri="{BB962C8B-B14F-4D97-AF65-F5344CB8AC3E}">
        <p14:creationId xmlns="" xmlns:p14="http://schemas.microsoft.com/office/powerpoint/2010/main" val="3687174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GB" b="1" dirty="0" smtClean="0">
                <a:solidFill>
                  <a:srgbClr val="C00000"/>
                </a:solidFill>
                <a:effectLst>
                  <a:outerShdw blurRad="38100" dist="38100" dir="2700000" algn="tl">
                    <a:srgbClr val="000000">
                      <a:alpha val="43137"/>
                    </a:srgbClr>
                  </a:outerShdw>
                </a:effectLst>
              </a:rPr>
              <a:t>EXERCISE </a:t>
            </a:r>
            <a:br>
              <a:rPr lang="en-GB" b="1" dirty="0" smtClean="0">
                <a:solidFill>
                  <a:srgbClr val="C00000"/>
                </a:solidFill>
                <a:effectLst>
                  <a:outerShdw blurRad="38100" dist="38100" dir="2700000" algn="tl">
                    <a:srgbClr val="000000">
                      <a:alpha val="43137"/>
                    </a:srgbClr>
                  </a:outerShdw>
                </a:effectLst>
              </a:rPr>
            </a:br>
            <a:endParaRPr lang="en-GB"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304800"/>
            <a:ext cx="8839200" cy="6477000"/>
          </a:xfrm>
        </p:spPr>
        <p:txBody>
          <a:bodyPr>
            <a:normAutofit lnSpcReduction="10000"/>
          </a:bodyPr>
          <a:lstStyle/>
          <a:p>
            <a:pPr marL="0" indent="0">
              <a:buNone/>
            </a:pPr>
            <a:r>
              <a:rPr lang="en-GB" dirty="0" smtClean="0"/>
              <a:t>Create </a:t>
            </a:r>
            <a:r>
              <a:rPr lang="en-GB" dirty="0"/>
              <a:t>another file for </a:t>
            </a:r>
            <a:r>
              <a:rPr lang="en-GB" b="1" dirty="0"/>
              <a:t>Example 1</a:t>
            </a:r>
            <a:r>
              <a:rPr lang="en-GB" dirty="0"/>
              <a:t> above; remove the HTML comment tags that used to wrap the JavaScript. Run the code and compare the output with </a:t>
            </a:r>
            <a:r>
              <a:rPr lang="en-GB" b="1" dirty="0"/>
              <a:t>Example1</a:t>
            </a:r>
            <a:r>
              <a:rPr lang="en-GB" dirty="0"/>
              <a:t> above.</a:t>
            </a:r>
          </a:p>
          <a:p>
            <a:r>
              <a:rPr lang="en-GB" dirty="0" smtClean="0"/>
              <a:t> </a:t>
            </a:r>
            <a:r>
              <a:rPr lang="en-GB" dirty="0"/>
              <a:t>If your output is the same with </a:t>
            </a:r>
            <a:r>
              <a:rPr lang="en-GB" b="1" dirty="0"/>
              <a:t>Example 1</a:t>
            </a:r>
            <a:r>
              <a:rPr lang="en-GB" dirty="0"/>
              <a:t> output above, it means your browser is a recent version. So you can continue to run your script without putting the script statements in HTML comment </a:t>
            </a:r>
            <a:r>
              <a:rPr lang="en-GB" dirty="0" smtClean="0"/>
              <a:t>tag provided it is not a project.</a:t>
            </a:r>
            <a:endParaRPr lang="en-GB" dirty="0"/>
          </a:p>
          <a:p>
            <a:pPr marL="0" indent="0">
              <a:buNone/>
            </a:pPr>
            <a:r>
              <a:rPr lang="en-GB" b="1" dirty="0" smtClean="0"/>
              <a:t>NOTE: </a:t>
            </a:r>
            <a:r>
              <a:rPr lang="en-GB" i="1" dirty="0" smtClean="0"/>
              <a:t>If </a:t>
            </a:r>
            <a:r>
              <a:rPr lang="en-GB" i="1" dirty="0"/>
              <a:t>you are using </a:t>
            </a:r>
            <a:r>
              <a:rPr lang="en-GB" i="1" dirty="0" smtClean="0"/>
              <a:t>Windows </a:t>
            </a:r>
            <a:r>
              <a:rPr lang="en-GB" i="1" dirty="0"/>
              <a:t>Vista or latest Internet explorer like Explorer 7 and above, you will have to right click on “allow blocked content” and click yes for your browser to display script content as displayed below.</a:t>
            </a:r>
            <a:endParaRPr lang="en-GB" dirty="0"/>
          </a:p>
          <a:p>
            <a:endParaRPr lang="en-GB" dirty="0"/>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GB" b="1" dirty="0" smtClean="0"/>
              <a:t> </a:t>
            </a:r>
            <a:r>
              <a:rPr lang="en-GB" b="1" dirty="0" smtClean="0">
                <a:solidFill>
                  <a:srgbClr val="C00000"/>
                </a:solidFill>
                <a:effectLst>
                  <a:outerShdw blurRad="38100" dist="38100" dir="2700000" algn="tl">
                    <a:srgbClr val="000000">
                      <a:alpha val="43137"/>
                    </a:srgbClr>
                  </a:outerShdw>
                </a:effectLst>
              </a:rPr>
              <a:t>JavaScript Variables</a:t>
            </a:r>
            <a:br>
              <a:rPr lang="en-GB" b="1" dirty="0" smtClean="0">
                <a:solidFill>
                  <a:srgbClr val="C00000"/>
                </a:solidFill>
                <a:effectLst>
                  <a:outerShdw blurRad="38100" dist="38100" dir="2700000" algn="tl">
                    <a:srgbClr val="000000">
                      <a:alpha val="43137"/>
                    </a:srgbClr>
                  </a:outerShdw>
                </a:effectLst>
              </a:rPr>
            </a:br>
            <a:endParaRPr lang="en-GB"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533400"/>
            <a:ext cx="8839200" cy="6172200"/>
          </a:xfrm>
        </p:spPr>
        <p:txBody>
          <a:bodyPr>
            <a:normAutofit fontScale="62500" lnSpcReduction="20000"/>
          </a:bodyPr>
          <a:lstStyle/>
          <a:p>
            <a:pPr marL="0" indent="0">
              <a:buNone/>
            </a:pPr>
            <a:r>
              <a:rPr lang="en-GB" dirty="0" smtClean="0"/>
              <a:t>JavaScript </a:t>
            </a:r>
            <a:r>
              <a:rPr lang="en-GB" dirty="0"/>
              <a:t>accepts the following types of variables:</a:t>
            </a:r>
          </a:p>
          <a:p>
            <a:pPr marL="514350" lvl="0" indent="-514350">
              <a:buFont typeface="+mj-lt"/>
              <a:buAutoNum type="arabicPeriod"/>
            </a:pPr>
            <a:r>
              <a:rPr lang="en-GB" b="1" dirty="0" smtClean="0"/>
              <a:t>Numeric</a:t>
            </a:r>
            <a:r>
              <a:rPr lang="en-GB" b="1" dirty="0"/>
              <a:t>: </a:t>
            </a:r>
            <a:r>
              <a:rPr lang="en-GB" dirty="0"/>
              <a:t>Any numeric value, whether a whole number (an </a:t>
            </a:r>
            <a:r>
              <a:rPr lang="en-GB" i="1" dirty="0"/>
              <a:t>integer</a:t>
            </a:r>
            <a:r>
              <a:rPr lang="en-GB" dirty="0"/>
              <a:t>) or a number that includes a fractional part (a </a:t>
            </a:r>
            <a:r>
              <a:rPr lang="en-GB" i="1" dirty="0"/>
              <a:t>real</a:t>
            </a:r>
            <a:r>
              <a:rPr lang="en-GB" dirty="0"/>
              <a:t>), e.g., 23, 2.412 </a:t>
            </a:r>
          </a:p>
          <a:p>
            <a:pPr marL="514350" lvl="0" indent="-514350">
              <a:buFont typeface="+mj-lt"/>
              <a:buAutoNum type="arabicPeriod"/>
            </a:pPr>
            <a:r>
              <a:rPr lang="en-GB" b="1" dirty="0"/>
              <a:t>String: </a:t>
            </a:r>
            <a:r>
              <a:rPr lang="en-GB" dirty="0"/>
              <a:t>collection of characters e.g. </a:t>
            </a:r>
            <a:r>
              <a:rPr lang="en-GB" dirty="0" err="1"/>
              <a:t>Titi</a:t>
            </a:r>
            <a:r>
              <a:rPr lang="en-GB" dirty="0"/>
              <a:t>, University.</a:t>
            </a:r>
          </a:p>
          <a:p>
            <a:pPr marL="514350" lvl="0" indent="-514350">
              <a:buFont typeface="+mj-lt"/>
              <a:buAutoNum type="arabicPeriod"/>
            </a:pPr>
            <a:r>
              <a:rPr lang="en-GB" b="1" dirty="0"/>
              <a:t>Boolean: </a:t>
            </a:r>
            <a:r>
              <a:rPr lang="en-GB" dirty="0"/>
              <a:t>a True or False </a:t>
            </a:r>
          </a:p>
          <a:p>
            <a:r>
              <a:rPr lang="en-GB" dirty="0"/>
              <a:t> </a:t>
            </a:r>
          </a:p>
          <a:p>
            <a:r>
              <a:rPr lang="en-GB" b="1" dirty="0"/>
              <a:t>Note</a:t>
            </a:r>
            <a:r>
              <a:rPr lang="en-GB" dirty="0"/>
              <a:t>: </a:t>
            </a:r>
          </a:p>
          <a:p>
            <a:pPr marL="0" lvl="0" indent="0">
              <a:buNone/>
            </a:pPr>
            <a:r>
              <a:rPr lang="en-GB" dirty="0" smtClean="0"/>
              <a:t>      JavaScript </a:t>
            </a:r>
            <a:r>
              <a:rPr lang="en-GB" dirty="0"/>
              <a:t>is not strongly types like java programming. </a:t>
            </a:r>
          </a:p>
          <a:p>
            <a:pPr lvl="0"/>
            <a:r>
              <a:rPr lang="en-GB" dirty="0"/>
              <a:t>Type of variables are not declared</a:t>
            </a:r>
          </a:p>
          <a:p>
            <a:pPr lvl="0"/>
            <a:r>
              <a:rPr lang="en-GB" dirty="0"/>
              <a:t>Variable names are case sensitive in JavaScript!</a:t>
            </a:r>
          </a:p>
          <a:p>
            <a:pPr lvl="0"/>
            <a:r>
              <a:rPr lang="en-GB" dirty="0"/>
              <a:t>Must start with letter or "_". Any combination of letters, numbers, "_"</a:t>
            </a:r>
          </a:p>
          <a:p>
            <a:pPr lvl="0"/>
            <a:r>
              <a:rPr lang="en-GB" dirty="0"/>
              <a:t>When a new variable is created or declared, it must be preceded by the word </a:t>
            </a:r>
            <a:r>
              <a:rPr lang="en-GB" i="1" dirty="0" err="1"/>
              <a:t>var</a:t>
            </a:r>
            <a:r>
              <a:rPr lang="en-GB" dirty="0"/>
              <a:t> </a:t>
            </a:r>
          </a:p>
          <a:p>
            <a:pPr lvl="0"/>
            <a:r>
              <a:rPr lang="en-GB" dirty="0"/>
              <a:t>No need to end statements with a semicolon</a:t>
            </a:r>
          </a:p>
          <a:p>
            <a:pPr lvl="0"/>
            <a:r>
              <a:rPr lang="en-GB" dirty="0"/>
              <a:t>New line is assumed to be a new </a:t>
            </a:r>
            <a:r>
              <a:rPr lang="en-GB" dirty="0" smtClean="0"/>
              <a:t>statement</a:t>
            </a:r>
          </a:p>
          <a:p>
            <a:pPr lvl="0"/>
            <a:endParaRPr lang="en-GB" dirty="0"/>
          </a:p>
          <a:p>
            <a:pPr marL="0" lvl="0" indent="0">
              <a:buNone/>
            </a:pPr>
            <a:r>
              <a:rPr lang="en-GB" dirty="0"/>
              <a:t>Examples of JavaScript variables:</a:t>
            </a:r>
          </a:p>
          <a:p>
            <a:pPr marL="0" lvl="0" indent="0">
              <a:buNone/>
            </a:pPr>
            <a:r>
              <a:rPr lang="en-GB" dirty="0" err="1"/>
              <a:t>var</a:t>
            </a:r>
            <a:r>
              <a:rPr lang="en-GB" dirty="0"/>
              <a:t> age = 25   (numeric)</a:t>
            </a:r>
          </a:p>
          <a:p>
            <a:pPr marL="0" lvl="0" indent="0">
              <a:buNone/>
            </a:pPr>
            <a:r>
              <a:rPr lang="en-GB" dirty="0" err="1"/>
              <a:t>var</a:t>
            </a:r>
            <a:r>
              <a:rPr lang="en-GB" dirty="0"/>
              <a:t> surname = </a:t>
            </a:r>
            <a:r>
              <a:rPr lang="en-GB" dirty="0" smtClean="0"/>
              <a:t>“</a:t>
            </a:r>
            <a:r>
              <a:rPr lang="en-GB" dirty="0" err="1" smtClean="0"/>
              <a:t>Oladele</a:t>
            </a:r>
            <a:r>
              <a:rPr lang="en-GB" dirty="0" smtClean="0"/>
              <a:t>” </a:t>
            </a:r>
            <a:r>
              <a:rPr lang="en-GB" dirty="0"/>
              <a:t>(String)</a:t>
            </a:r>
          </a:p>
          <a:p>
            <a:pPr marL="0" lvl="0" indent="0">
              <a:buNone/>
            </a:pPr>
            <a:r>
              <a:rPr lang="en-GB" dirty="0" err="1"/>
              <a:t>var</a:t>
            </a:r>
            <a:r>
              <a:rPr lang="en-GB" dirty="0"/>
              <a:t> married = True  (Boolean) </a:t>
            </a:r>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629400"/>
          </a:xfrm>
        </p:spPr>
        <p:txBody>
          <a:bodyPr>
            <a:normAutofit fontScale="70000" lnSpcReduction="20000"/>
          </a:bodyPr>
          <a:lstStyle/>
          <a:p>
            <a:pPr marL="0" indent="0" algn="ctr">
              <a:buNone/>
            </a:pPr>
            <a:r>
              <a:rPr lang="en-GB" b="1" dirty="0"/>
              <a:t> </a:t>
            </a:r>
            <a:r>
              <a:rPr lang="en-GB" sz="4600" b="1" dirty="0">
                <a:solidFill>
                  <a:srgbClr val="FF0000"/>
                </a:solidFill>
                <a:effectLst>
                  <a:outerShdw blurRad="38100" dist="38100" dir="2700000" algn="tl">
                    <a:srgbClr val="000000">
                      <a:alpha val="43137"/>
                    </a:srgbClr>
                  </a:outerShdw>
                </a:effectLst>
              </a:rPr>
              <a:t>Operators </a:t>
            </a:r>
          </a:p>
          <a:p>
            <a:pPr marL="0" indent="0">
              <a:buNone/>
            </a:pPr>
            <a:r>
              <a:rPr lang="en-GB" dirty="0" smtClean="0"/>
              <a:t>Operators </a:t>
            </a:r>
            <a:r>
              <a:rPr lang="en-GB" dirty="0"/>
              <a:t>are types of command. They act on variables and/or literals and produce results.</a:t>
            </a:r>
          </a:p>
          <a:p>
            <a:pPr marL="0" indent="0">
              <a:buNone/>
            </a:pPr>
            <a:r>
              <a:rPr lang="en-GB" b="1" dirty="0" smtClean="0"/>
              <a:t>1</a:t>
            </a:r>
            <a:r>
              <a:rPr lang="en-GB" b="1" dirty="0"/>
              <a:t>. Binary Operators:</a:t>
            </a:r>
            <a:r>
              <a:rPr lang="en-GB" dirty="0"/>
              <a:t> binary operators are operators that accept only </a:t>
            </a:r>
            <a:r>
              <a:rPr lang="en-GB" b="1" dirty="0"/>
              <a:t>two </a:t>
            </a:r>
            <a:r>
              <a:rPr lang="en-GB" dirty="0"/>
              <a:t>inputs. JavaScript support the following operators:</a:t>
            </a:r>
          </a:p>
          <a:p>
            <a:r>
              <a:rPr lang="en-GB" dirty="0"/>
              <a:t> +Addition </a:t>
            </a:r>
          </a:p>
          <a:p>
            <a:r>
              <a:rPr lang="en-GB" dirty="0"/>
              <a:t> Subtraction</a:t>
            </a:r>
          </a:p>
          <a:p>
            <a:r>
              <a:rPr lang="en-GB" dirty="0"/>
              <a:t> / Division</a:t>
            </a:r>
          </a:p>
          <a:p>
            <a:r>
              <a:rPr lang="en-GB" dirty="0"/>
              <a:t> Multiplication</a:t>
            </a:r>
          </a:p>
          <a:p>
            <a:r>
              <a:rPr lang="en-GB" dirty="0"/>
              <a:t> % Modulus </a:t>
            </a:r>
          </a:p>
          <a:p>
            <a:pPr marL="0" indent="0">
              <a:buNone/>
            </a:pPr>
            <a:r>
              <a:rPr lang="en-GB" b="1" dirty="0"/>
              <a:t>2. Unary Operators: </a:t>
            </a:r>
            <a:r>
              <a:rPr lang="en-GB" dirty="0"/>
              <a:t>unary are operators that requires only</a:t>
            </a:r>
            <a:r>
              <a:rPr lang="en-GB" b="1" dirty="0"/>
              <a:t> one </a:t>
            </a:r>
            <a:r>
              <a:rPr lang="en-GB" dirty="0"/>
              <a:t>value as input </a:t>
            </a:r>
          </a:p>
          <a:p>
            <a:r>
              <a:rPr lang="en-GB" dirty="0"/>
              <a:t> ++ Increment  Increase value by 1</a:t>
            </a:r>
          </a:p>
          <a:p>
            <a:r>
              <a:rPr lang="en-GB" dirty="0"/>
              <a:t> </a:t>
            </a:r>
            <a:r>
              <a:rPr lang="en-GB" dirty="0" smtClean="0"/>
              <a:t>--  </a:t>
            </a:r>
            <a:r>
              <a:rPr lang="en-GB" dirty="0"/>
              <a:t>Decrement  Decrease value by 1</a:t>
            </a:r>
          </a:p>
          <a:p>
            <a:r>
              <a:rPr lang="en-GB" dirty="0"/>
              <a:t> - </a:t>
            </a:r>
            <a:r>
              <a:rPr lang="en-GB" dirty="0" smtClean="0"/>
              <a:t>  </a:t>
            </a:r>
            <a:r>
              <a:rPr lang="en-GB" dirty="0"/>
              <a:t>Negation  Convert positive to negative, or vice versa </a:t>
            </a:r>
          </a:p>
          <a:p>
            <a:pPr marL="0" indent="0">
              <a:buNone/>
            </a:pPr>
            <a:r>
              <a:rPr lang="en-GB" dirty="0" smtClean="0"/>
              <a:t>Examples</a:t>
            </a:r>
            <a:r>
              <a:rPr lang="en-GB" dirty="0"/>
              <a:t>:</a:t>
            </a:r>
          </a:p>
          <a:p>
            <a:pPr marL="0" indent="0">
              <a:buNone/>
            </a:pPr>
            <a:r>
              <a:rPr lang="en-GB" dirty="0"/>
              <a:t> 5++ = 5 increase 5 by 1</a:t>
            </a:r>
          </a:p>
          <a:p>
            <a:pPr marL="0" indent="0">
              <a:buNone/>
            </a:pPr>
            <a:r>
              <a:rPr lang="en-GB" dirty="0"/>
              <a:t> 6-- = 5 decrease 6 by 1</a:t>
            </a:r>
          </a:p>
          <a:p>
            <a:pPr marL="0" indent="0">
              <a:buNone/>
            </a:pPr>
            <a:r>
              <a:rPr lang="en-GB" dirty="0"/>
              <a:t> -5 = -5 negate 5 so it becomes -5 </a:t>
            </a:r>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fontScale="77500" lnSpcReduction="20000"/>
          </a:bodyPr>
          <a:lstStyle/>
          <a:p>
            <a:pPr marL="0" indent="0">
              <a:buNone/>
            </a:pPr>
            <a:r>
              <a:rPr lang="en-GB" b="1" dirty="0"/>
              <a:t>3.</a:t>
            </a:r>
            <a:r>
              <a:rPr lang="en-GB" dirty="0"/>
              <a:t> </a:t>
            </a:r>
            <a:r>
              <a:rPr lang="en-GB" b="1" dirty="0"/>
              <a:t>Comparison Operator: </a:t>
            </a:r>
            <a:r>
              <a:rPr lang="en-GB" dirty="0"/>
              <a:t>As well as needing to assign values to variables, we sometime need to compare variables or literals.</a:t>
            </a:r>
          </a:p>
          <a:p>
            <a:pPr marL="0" indent="0">
              <a:buNone/>
            </a:pPr>
            <a:r>
              <a:rPr lang="en-GB" dirty="0"/>
              <a:t>Comparison Operators compare two values and produce an output which is either true or false. Different from the assignment operator, the comparison operator tests to see if variables (values)</a:t>
            </a:r>
          </a:p>
          <a:p>
            <a:r>
              <a:rPr lang="en-GB" dirty="0"/>
              <a:t>are </a:t>
            </a:r>
            <a:r>
              <a:rPr lang="en-GB" i="1" dirty="0"/>
              <a:t>already</a:t>
            </a:r>
            <a:r>
              <a:rPr lang="en-GB" dirty="0"/>
              <a:t> equal to one another. The following are comparison operators supported by </a:t>
            </a:r>
            <a:r>
              <a:rPr lang="en-GB" dirty="0" err="1"/>
              <a:t>Jascript</a:t>
            </a:r>
            <a:r>
              <a:rPr lang="en-GB" dirty="0"/>
              <a:t>: </a:t>
            </a:r>
          </a:p>
          <a:p>
            <a:r>
              <a:rPr lang="en-GB" dirty="0"/>
              <a:t> == (two equals signs): it means ‘is equal to’.</a:t>
            </a:r>
          </a:p>
          <a:p>
            <a:r>
              <a:rPr lang="en-GB" dirty="0"/>
              <a:t> e.g. </a:t>
            </a:r>
            <a:r>
              <a:rPr lang="en-GB" dirty="0" err="1"/>
              <a:t>registeredStudents</a:t>
            </a:r>
            <a:r>
              <a:rPr lang="en-GB" dirty="0"/>
              <a:t> == </a:t>
            </a:r>
            <a:r>
              <a:rPr lang="en-GB" dirty="0" err="1"/>
              <a:t>totalStudents</a:t>
            </a:r>
            <a:endParaRPr lang="en-GB" dirty="0"/>
          </a:p>
          <a:p>
            <a:r>
              <a:rPr lang="en-GB" dirty="0"/>
              <a:t> != (an exclamation mark followed by equals sign): it means ‘is NOT equal to’.</a:t>
            </a:r>
          </a:p>
          <a:p>
            <a:r>
              <a:rPr lang="en-GB" dirty="0"/>
              <a:t> e.g. </a:t>
            </a:r>
            <a:r>
              <a:rPr lang="en-GB" dirty="0" err="1"/>
              <a:t>registeredStudents</a:t>
            </a:r>
            <a:r>
              <a:rPr lang="en-GB" dirty="0"/>
              <a:t> != </a:t>
            </a:r>
            <a:r>
              <a:rPr lang="en-GB" dirty="0" err="1"/>
              <a:t>totalStudents</a:t>
            </a:r>
            <a:endParaRPr lang="en-GB" dirty="0"/>
          </a:p>
          <a:p>
            <a:r>
              <a:rPr lang="en-GB" dirty="0"/>
              <a:t> &lt;  means ‘less than’ </a:t>
            </a:r>
          </a:p>
          <a:p>
            <a:r>
              <a:rPr lang="en-GB" dirty="0"/>
              <a:t> &gt; means ‘greater than’</a:t>
            </a:r>
          </a:p>
          <a:p>
            <a:r>
              <a:rPr lang="en-GB" dirty="0"/>
              <a:t> &lt;= means ‘less than or equal to’</a:t>
            </a:r>
          </a:p>
          <a:p>
            <a:r>
              <a:rPr lang="en-GB" dirty="0"/>
              <a:t> &gt;=  means ‘greater than or equal to’ </a:t>
            </a:r>
          </a:p>
          <a:p>
            <a:endParaRPr lang="en-GB" dirty="0"/>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normAutofit fontScale="92500" lnSpcReduction="20000"/>
          </a:bodyPr>
          <a:lstStyle/>
          <a:p>
            <a:pPr marL="0" indent="0">
              <a:buNone/>
            </a:pPr>
            <a:r>
              <a:rPr lang="en-GB" b="1" dirty="0"/>
              <a:t>4. Assignment operator (=):</a:t>
            </a:r>
            <a:r>
              <a:rPr lang="en-GB" dirty="0"/>
              <a:t>  which means 'becomes equal to. The assignment operator </a:t>
            </a:r>
            <a:r>
              <a:rPr lang="en-GB" i="1" dirty="0"/>
              <a:t>makes</a:t>
            </a:r>
            <a:r>
              <a:rPr lang="en-GB" dirty="0"/>
              <a:t> two things equal to one another. </a:t>
            </a:r>
          </a:p>
          <a:p>
            <a:pPr marL="0" indent="0">
              <a:buNone/>
            </a:pPr>
            <a:r>
              <a:rPr lang="en-GB" b="1" dirty="0"/>
              <a:t>5.</a:t>
            </a:r>
            <a:r>
              <a:rPr lang="en-GB" dirty="0"/>
              <a:t> </a:t>
            </a:r>
            <a:r>
              <a:rPr lang="en-GB" b="1" dirty="0"/>
              <a:t>Combined Operators: </a:t>
            </a:r>
            <a:r>
              <a:rPr lang="en-GB" dirty="0"/>
              <a:t>we can also combine these operators and the assignment operator in following ways: </a:t>
            </a:r>
          </a:p>
          <a:p>
            <a:pPr marL="0" indent="0">
              <a:buNone/>
            </a:pPr>
            <a:r>
              <a:rPr lang="en-GB" dirty="0"/>
              <a:t> + = ‘becomes equal to itself plus’</a:t>
            </a:r>
          </a:p>
          <a:p>
            <a:pPr marL="0" indent="0">
              <a:buNone/>
            </a:pPr>
            <a:r>
              <a:rPr lang="en-GB" dirty="0"/>
              <a:t> -= ‘becomes equal to itself minus’</a:t>
            </a:r>
          </a:p>
          <a:p>
            <a:pPr marL="0" indent="0">
              <a:buNone/>
            </a:pPr>
            <a:r>
              <a:rPr lang="en-GB" dirty="0"/>
              <a:t> *= ‘becomes equal to itself multiplied by’</a:t>
            </a:r>
          </a:p>
          <a:p>
            <a:pPr marL="0" indent="0">
              <a:buNone/>
            </a:pPr>
            <a:r>
              <a:rPr lang="en-GB" dirty="0"/>
              <a:t> /= ‘becomes equal to itself divided by’</a:t>
            </a:r>
          </a:p>
          <a:p>
            <a:pPr marL="0" indent="0">
              <a:buNone/>
            </a:pPr>
            <a:r>
              <a:rPr lang="en-GB" dirty="0"/>
              <a:t> %= ‘becomes equal to the amount which is left when it is divided by’</a:t>
            </a:r>
          </a:p>
          <a:p>
            <a:pPr marL="0" indent="0">
              <a:buNone/>
            </a:pPr>
            <a:r>
              <a:rPr lang="en-GB" dirty="0"/>
              <a:t>Example:  </a:t>
            </a:r>
          </a:p>
          <a:p>
            <a:r>
              <a:rPr lang="en-GB" dirty="0"/>
              <a:t> total += Sum</a:t>
            </a:r>
          </a:p>
          <a:p>
            <a:r>
              <a:rPr lang="en-GB" dirty="0"/>
              <a:t>Means:  total = total + sum</a:t>
            </a:r>
          </a:p>
          <a:p>
            <a:endParaRPr lang="en-GB" dirty="0"/>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91600" cy="6400800"/>
          </a:xfrm>
        </p:spPr>
        <p:txBody>
          <a:bodyPr>
            <a:normAutofit fontScale="85000" lnSpcReduction="20000"/>
          </a:bodyPr>
          <a:lstStyle/>
          <a:p>
            <a:pPr marL="0" indent="0" algn="just">
              <a:buNone/>
            </a:pPr>
            <a:r>
              <a:rPr lang="en-GB" b="1" dirty="0"/>
              <a:t>6. Logical Operators: </a:t>
            </a:r>
            <a:r>
              <a:rPr lang="en-GB" dirty="0"/>
              <a:t>these operators are used to combine results of other conditional tests. They are:</a:t>
            </a:r>
          </a:p>
          <a:p>
            <a:pPr marL="0" indent="0" algn="just">
              <a:buNone/>
            </a:pPr>
            <a:r>
              <a:rPr lang="en-GB" dirty="0"/>
              <a:t>&amp;&amp;  Logical AND</a:t>
            </a:r>
          </a:p>
          <a:p>
            <a:pPr marL="0" indent="0" algn="just">
              <a:buNone/>
            </a:pPr>
            <a:r>
              <a:rPr lang="en-GB" dirty="0"/>
              <a:t>| |  Logical OR</a:t>
            </a:r>
          </a:p>
          <a:p>
            <a:pPr marL="0" indent="0" algn="just">
              <a:buNone/>
            </a:pPr>
            <a:r>
              <a:rPr lang="en-GB" dirty="0"/>
              <a:t>Example: </a:t>
            </a:r>
          </a:p>
          <a:p>
            <a:pPr marL="0" indent="0" algn="just">
              <a:buNone/>
            </a:pPr>
            <a:r>
              <a:rPr lang="en-GB" dirty="0"/>
              <a:t> if (x &gt; 2 &amp;&amp; x &lt; 10)</a:t>
            </a:r>
          </a:p>
          <a:p>
            <a:pPr marL="0" indent="0" algn="just">
              <a:buNone/>
            </a:pPr>
            <a:r>
              <a:rPr lang="en-GB" dirty="0"/>
              <a:t>Placing the &amp;&amp; between the two conditions means that if statement will only be carried out if BOTH conditions are true. If only one of the conditions is true (e.g., x is greater than 0 but also greater than 10) the condition will return false and the if statement won't be carried out.</a:t>
            </a:r>
          </a:p>
          <a:p>
            <a:pPr marL="0" indent="0" algn="just">
              <a:buNone/>
            </a:pPr>
            <a:r>
              <a:rPr lang="en-GB" b="1" dirty="0"/>
              <a:t>7. Concatenation operator (+): </a:t>
            </a:r>
            <a:r>
              <a:rPr lang="en-GB" dirty="0"/>
              <a:t>the character concatenation operator + is used to join text, number and characters. This is commonly used when you have to combine long sentence or words taking from different input fields.</a:t>
            </a:r>
            <a:r>
              <a:rPr lang="en-GB" b="1" dirty="0"/>
              <a:t> </a:t>
            </a:r>
            <a:endParaRPr lang="en-GB" dirty="0"/>
          </a:p>
          <a:p>
            <a:pPr marL="0" indent="0" algn="just">
              <a:buNone/>
            </a:pPr>
            <a:r>
              <a:rPr lang="en-GB" dirty="0"/>
              <a:t> </a:t>
            </a:r>
          </a:p>
          <a:p>
            <a:pPr algn="just"/>
            <a:endParaRPr lang="en-GB" dirty="0"/>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934200"/>
          </a:xfrm>
        </p:spPr>
        <p:txBody>
          <a:bodyPr>
            <a:normAutofit fontScale="55000" lnSpcReduction="20000"/>
          </a:bodyPr>
          <a:lstStyle/>
          <a:p>
            <a:pPr marL="0" indent="0" algn="ctr">
              <a:buNone/>
            </a:pPr>
            <a:r>
              <a:rPr lang="en-GB" b="1" dirty="0" smtClean="0"/>
              <a:t> </a:t>
            </a:r>
            <a:r>
              <a:rPr lang="en-GB" sz="4400" b="1" dirty="0">
                <a:solidFill>
                  <a:srgbClr val="FF0000"/>
                </a:solidFill>
                <a:effectLst>
                  <a:outerShdw blurRad="38100" dist="38100" dir="2700000" algn="tl">
                    <a:srgbClr val="000000">
                      <a:alpha val="43137"/>
                    </a:srgbClr>
                  </a:outerShdw>
                </a:effectLst>
              </a:rPr>
              <a:t>JavaScript Control Flow</a:t>
            </a:r>
            <a:endParaRPr lang="en-GB" sz="4400" dirty="0">
              <a:solidFill>
                <a:srgbClr val="FF0000"/>
              </a:solidFill>
              <a:effectLst>
                <a:outerShdw blurRad="38100" dist="38100" dir="2700000" algn="tl">
                  <a:srgbClr val="000000">
                    <a:alpha val="43137"/>
                  </a:srgbClr>
                </a:outerShdw>
              </a:effectLst>
            </a:endParaRPr>
          </a:p>
          <a:p>
            <a:pPr marL="0" indent="0">
              <a:buNone/>
            </a:pPr>
            <a:r>
              <a:rPr lang="en-GB" sz="4000" dirty="0" smtClean="0"/>
              <a:t>The </a:t>
            </a:r>
            <a:r>
              <a:rPr lang="en-GB" sz="4000" dirty="0"/>
              <a:t>power of programming languages comes from their ability to respond in different ways depending upon the data they are given. Every programming language that supports dynamic content includes</a:t>
            </a:r>
          </a:p>
          <a:p>
            <a:pPr marL="0" indent="0">
              <a:buNone/>
            </a:pPr>
            <a:r>
              <a:rPr lang="en-GB" sz="4000" dirty="0"/>
              <a:t>statements which allow ‘decisions’ based on data given. JavaScript supports loop and conditional construct.</a:t>
            </a:r>
          </a:p>
          <a:p>
            <a:pPr marL="0" indent="0">
              <a:buNone/>
            </a:pPr>
            <a:r>
              <a:rPr lang="en-GB" sz="4000" b="1" dirty="0" smtClean="0"/>
              <a:t>1</a:t>
            </a:r>
            <a:r>
              <a:rPr lang="en-GB" sz="4000" b="1" dirty="0"/>
              <a:t>. The </a:t>
            </a:r>
            <a:r>
              <a:rPr lang="en-GB" sz="4000" b="1" i="1" dirty="0"/>
              <a:t>for </a:t>
            </a:r>
            <a:r>
              <a:rPr lang="en-GB" sz="4000" b="1" dirty="0"/>
              <a:t>Loop:</a:t>
            </a:r>
            <a:r>
              <a:rPr lang="en-GB" sz="4000" dirty="0"/>
              <a:t> it allows you to carry out a particular operation a fixed number of times. The </a:t>
            </a:r>
            <a:r>
              <a:rPr lang="en-GB" sz="4000" i="1" dirty="0"/>
              <a:t>for</a:t>
            </a:r>
            <a:r>
              <a:rPr lang="en-GB" sz="4000" dirty="0"/>
              <a:t> is </a:t>
            </a:r>
            <a:r>
              <a:rPr lang="en-GB" sz="4000" dirty="0" smtClean="0"/>
              <a:t>controlled </a:t>
            </a:r>
            <a:r>
              <a:rPr lang="en-GB" sz="4000" dirty="0"/>
              <a:t>by setting three values: </a:t>
            </a:r>
          </a:p>
          <a:p>
            <a:pPr lvl="0"/>
            <a:r>
              <a:rPr lang="en-GB" sz="4000" dirty="0"/>
              <a:t>an initial value</a:t>
            </a:r>
          </a:p>
          <a:p>
            <a:pPr lvl="0"/>
            <a:r>
              <a:rPr lang="en-GB" sz="4000" dirty="0"/>
              <a:t>a final value</a:t>
            </a:r>
          </a:p>
          <a:p>
            <a:pPr lvl="0"/>
            <a:r>
              <a:rPr lang="en-GB" sz="4000" dirty="0"/>
              <a:t>an increment </a:t>
            </a:r>
          </a:p>
          <a:p>
            <a:pPr marL="0" indent="0">
              <a:buNone/>
            </a:pPr>
            <a:r>
              <a:rPr lang="en-GB" sz="4000" dirty="0"/>
              <a:t>Format</a:t>
            </a:r>
            <a:r>
              <a:rPr lang="en-GB" sz="4000" dirty="0" smtClean="0"/>
              <a:t>:   </a:t>
            </a:r>
            <a:r>
              <a:rPr lang="en-GB" sz="4000" dirty="0"/>
              <a:t>For (initial value; final value; increment</a:t>
            </a:r>
            <a:r>
              <a:rPr lang="en-GB" sz="4000" dirty="0" smtClean="0"/>
              <a:t>) </a:t>
            </a:r>
            <a:endParaRPr lang="en-GB" sz="4000" dirty="0"/>
          </a:p>
          <a:p>
            <a:pPr marL="0" indent="0">
              <a:buNone/>
            </a:pPr>
            <a:r>
              <a:rPr lang="en-GB" sz="4000" dirty="0" smtClean="0"/>
              <a:t> </a:t>
            </a:r>
            <a:r>
              <a:rPr lang="en-GB" sz="4000" dirty="0"/>
              <a:t>{</a:t>
            </a:r>
          </a:p>
          <a:p>
            <a:pPr marL="0" indent="0">
              <a:buNone/>
            </a:pPr>
            <a:r>
              <a:rPr lang="en-GB" sz="4000" dirty="0"/>
              <a:t>  Statements(s);</a:t>
            </a:r>
          </a:p>
          <a:p>
            <a:pPr marL="0" indent="0">
              <a:buNone/>
            </a:pPr>
            <a:r>
              <a:rPr lang="en-GB" sz="4000" dirty="0"/>
              <a:t> } </a:t>
            </a:r>
          </a:p>
          <a:p>
            <a:pPr marL="0" indent="0">
              <a:buNone/>
            </a:pPr>
            <a:r>
              <a:rPr lang="en-GB" sz="4000" dirty="0"/>
              <a:t>Example:</a:t>
            </a:r>
          </a:p>
          <a:p>
            <a:pPr marL="0" indent="0">
              <a:buNone/>
            </a:pPr>
            <a:r>
              <a:rPr lang="en-GB" sz="4000" dirty="0"/>
              <a:t> for (x=5; x&gt;=0; x--)</a:t>
            </a:r>
          </a:p>
          <a:p>
            <a:pPr marL="0" indent="0">
              <a:buNone/>
            </a:pPr>
            <a:r>
              <a:rPr lang="en-GB" sz="4000" dirty="0"/>
              <a:t> {</a:t>
            </a:r>
          </a:p>
          <a:p>
            <a:pPr marL="0" indent="0">
              <a:buNone/>
            </a:pPr>
            <a:r>
              <a:rPr lang="en-GB" sz="4000" dirty="0"/>
              <a:t>  alert(‘x = ‘ + x);</a:t>
            </a:r>
          </a:p>
          <a:p>
            <a:pPr marL="0" indent="0">
              <a:buNone/>
            </a:pPr>
            <a:r>
              <a:rPr lang="en-GB" sz="4000" dirty="0"/>
              <a:t> }</a:t>
            </a:r>
          </a:p>
          <a:p>
            <a:endParaRPr lang="en-GB" dirty="0"/>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Autofit/>
          </a:bodyPr>
          <a:lstStyle/>
          <a:p>
            <a:pPr marL="0" indent="0">
              <a:buNone/>
            </a:pPr>
            <a:r>
              <a:rPr lang="en-GB" sz="2700" dirty="0"/>
              <a:t>2. </a:t>
            </a:r>
            <a:r>
              <a:rPr lang="en-GB" sz="2700" b="1" dirty="0"/>
              <a:t>If …Else statement:</a:t>
            </a:r>
            <a:r>
              <a:rPr lang="en-GB" sz="2700" dirty="0"/>
              <a:t> it makes decision to be made between  alternative choices based on one </a:t>
            </a:r>
            <a:r>
              <a:rPr lang="en-GB" sz="2700" dirty="0" smtClean="0"/>
              <a:t>condition</a:t>
            </a:r>
            <a:r>
              <a:rPr lang="en-GB" sz="2700" dirty="0"/>
              <a:t>. The If-Else statement in JavaScript has the following syntax: </a:t>
            </a:r>
          </a:p>
          <a:p>
            <a:pPr marL="0" indent="0">
              <a:buNone/>
            </a:pPr>
            <a:r>
              <a:rPr lang="en-GB" sz="2700" dirty="0"/>
              <a:t>  if (condition) </a:t>
            </a:r>
          </a:p>
          <a:p>
            <a:pPr marL="0" indent="0">
              <a:buNone/>
            </a:pPr>
            <a:r>
              <a:rPr lang="en-GB" sz="2700" dirty="0"/>
              <a:t>  {</a:t>
            </a:r>
          </a:p>
          <a:p>
            <a:pPr marL="0" indent="0">
              <a:buNone/>
            </a:pPr>
            <a:r>
              <a:rPr lang="en-GB" sz="2700" dirty="0"/>
              <a:t>    statement;</a:t>
            </a:r>
          </a:p>
          <a:p>
            <a:pPr marL="0" indent="0">
              <a:buNone/>
            </a:pPr>
            <a:r>
              <a:rPr lang="en-GB" sz="2700" dirty="0"/>
              <a:t>    Statement</a:t>
            </a:r>
          </a:p>
          <a:p>
            <a:pPr marL="0" indent="0">
              <a:buNone/>
            </a:pPr>
            <a:r>
              <a:rPr lang="en-GB" sz="2700" dirty="0"/>
              <a:t>  }</a:t>
            </a:r>
          </a:p>
          <a:p>
            <a:pPr marL="0" indent="0">
              <a:buNone/>
            </a:pPr>
            <a:r>
              <a:rPr lang="en-GB" sz="2700" dirty="0"/>
              <a:t>  Else</a:t>
            </a:r>
          </a:p>
          <a:p>
            <a:pPr marL="0" indent="0">
              <a:buNone/>
            </a:pPr>
            <a:r>
              <a:rPr lang="en-GB" sz="2700" dirty="0"/>
              <a:t>  {</a:t>
            </a:r>
          </a:p>
          <a:p>
            <a:pPr marL="0" indent="0">
              <a:buNone/>
            </a:pPr>
            <a:r>
              <a:rPr lang="en-GB" sz="2700" dirty="0"/>
              <a:t>    statement;</a:t>
            </a:r>
          </a:p>
          <a:p>
            <a:pPr marL="0" indent="0">
              <a:buNone/>
            </a:pPr>
            <a:r>
              <a:rPr lang="en-GB" sz="2700" dirty="0"/>
              <a:t>    Statement </a:t>
            </a:r>
          </a:p>
          <a:p>
            <a:pPr marL="0" indent="0">
              <a:buNone/>
            </a:pPr>
            <a:r>
              <a:rPr lang="en-GB" sz="2700" dirty="0"/>
              <a:t> </a:t>
            </a:r>
            <a:r>
              <a:rPr lang="en-GB" sz="2700" dirty="0" smtClean="0"/>
              <a:t>}; </a:t>
            </a:r>
            <a:endParaRPr lang="en-GB" sz="2700" dirty="0"/>
          </a:p>
          <a:p>
            <a:pPr marL="0" indent="0">
              <a:buNone/>
            </a:pPr>
            <a:r>
              <a:rPr lang="en-GB" sz="2700" dirty="0"/>
              <a:t> </a:t>
            </a:r>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GB" b="1" dirty="0">
                <a:solidFill>
                  <a:srgbClr val="FF0000"/>
                </a:solidFill>
                <a:effectLst>
                  <a:outerShdw blurRad="38100" dist="38100" dir="2700000" algn="tl">
                    <a:srgbClr val="000000">
                      <a:alpha val="43137"/>
                    </a:srgbClr>
                  </a:outerShdw>
                </a:effectLst>
              </a:rPr>
              <a:t>NOTE:</a:t>
            </a:r>
            <a:endParaRPr lang="en-GB"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838200"/>
            <a:ext cx="8763000" cy="5867400"/>
          </a:xfrm>
        </p:spPr>
        <p:txBody>
          <a:bodyPr>
            <a:normAutofit/>
          </a:bodyPr>
          <a:lstStyle/>
          <a:p>
            <a:pPr algn="just"/>
            <a:r>
              <a:rPr lang="en-GB" dirty="0" smtClean="0"/>
              <a:t>Always </a:t>
            </a:r>
            <a:r>
              <a:rPr lang="en-GB" dirty="0"/>
              <a:t>observe the positioning of the semi-colons. If you are using both the if... and the else... parts of the statement, it is important NOT to put a semi-colon at the end of the if... part. If you do, the else... part of the statement will never be used. A semi-colon is normally placed at the very end of the if...else... statement, although this is not needed if it is the last or only statement in a function.</a:t>
            </a:r>
            <a:r>
              <a:rPr lang="en-GB" b="1" dirty="0"/>
              <a:t> </a:t>
            </a:r>
            <a:endParaRPr lang="en-GB" dirty="0"/>
          </a:p>
          <a:p>
            <a:pPr algn="just"/>
            <a:endParaRPr lang="en-GB" dirty="0"/>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15400" cy="6324600"/>
          </a:xfrm>
        </p:spPr>
        <p:txBody>
          <a:bodyPr>
            <a:noAutofit/>
          </a:bodyPr>
          <a:lstStyle/>
          <a:p>
            <a:pPr marL="0" indent="0">
              <a:buNone/>
            </a:pPr>
            <a:r>
              <a:rPr lang="en-GB" sz="2200" b="1" dirty="0"/>
              <a:t>3. The While Loop: </a:t>
            </a:r>
            <a:r>
              <a:rPr lang="en-GB" sz="2200" dirty="0"/>
              <a:t>The </a:t>
            </a:r>
            <a:r>
              <a:rPr lang="en-GB" sz="2200" i="1" dirty="0"/>
              <a:t>while </a:t>
            </a:r>
            <a:r>
              <a:rPr lang="en-GB" sz="2200" dirty="0"/>
              <a:t>loop like the </a:t>
            </a:r>
            <a:r>
              <a:rPr lang="en-GB" sz="2200" i="1" dirty="0"/>
              <a:t>for</a:t>
            </a:r>
            <a:r>
              <a:rPr lang="en-GB" sz="2200" dirty="0"/>
              <a:t> loop allow you to carry out a particular operation a number of times.</a:t>
            </a:r>
          </a:p>
          <a:p>
            <a:pPr marL="0" indent="0">
              <a:buNone/>
            </a:pPr>
            <a:r>
              <a:rPr lang="en-GB" sz="2200" dirty="0"/>
              <a:t>Format: </a:t>
            </a:r>
          </a:p>
          <a:p>
            <a:pPr marL="0" indent="0">
              <a:buNone/>
            </a:pPr>
            <a:r>
              <a:rPr lang="en-GB" sz="2200" dirty="0"/>
              <a:t> While (condition)</a:t>
            </a:r>
          </a:p>
          <a:p>
            <a:pPr marL="0" indent="0">
              <a:buNone/>
            </a:pPr>
            <a:r>
              <a:rPr lang="en-GB" sz="2200" dirty="0"/>
              <a:t> {</a:t>
            </a:r>
          </a:p>
          <a:p>
            <a:pPr marL="0" indent="0">
              <a:buNone/>
            </a:pPr>
            <a:r>
              <a:rPr lang="en-GB" sz="2200" dirty="0"/>
              <a:t>  Statement(s);</a:t>
            </a:r>
          </a:p>
          <a:p>
            <a:pPr marL="0" indent="0">
              <a:buNone/>
            </a:pPr>
            <a:r>
              <a:rPr lang="en-GB" sz="2200" dirty="0"/>
              <a:t> } </a:t>
            </a:r>
          </a:p>
          <a:p>
            <a:pPr marL="0" indent="0">
              <a:buNone/>
            </a:pPr>
            <a:r>
              <a:rPr lang="en-GB" sz="2200" dirty="0"/>
              <a:t>Example:</a:t>
            </a:r>
          </a:p>
          <a:p>
            <a:pPr marL="0" indent="0">
              <a:buNone/>
            </a:pPr>
            <a:r>
              <a:rPr lang="en-GB" sz="2200" dirty="0" err="1"/>
              <a:t>var</a:t>
            </a:r>
            <a:r>
              <a:rPr lang="en-GB" sz="2200" dirty="0"/>
              <a:t> x = 30;</a:t>
            </a:r>
          </a:p>
          <a:p>
            <a:pPr marL="0" indent="0">
              <a:buNone/>
            </a:pPr>
            <a:r>
              <a:rPr lang="en-GB" sz="2200" dirty="0"/>
              <a:t>alert (“Count …”);</a:t>
            </a:r>
          </a:p>
          <a:p>
            <a:pPr marL="0" indent="0">
              <a:buNone/>
            </a:pPr>
            <a:r>
              <a:rPr lang="en-GB" sz="2200" dirty="0"/>
              <a:t>while (x &gt; 0)</a:t>
            </a:r>
          </a:p>
          <a:p>
            <a:pPr marL="0" indent="0">
              <a:buNone/>
            </a:pPr>
            <a:r>
              <a:rPr lang="en-GB" sz="2200" dirty="0"/>
              <a:t>{ </a:t>
            </a:r>
          </a:p>
          <a:p>
            <a:pPr marL="0" indent="0">
              <a:buNone/>
            </a:pPr>
            <a:r>
              <a:rPr lang="en-GB" sz="2200" dirty="0"/>
              <a:t> x--;</a:t>
            </a:r>
          </a:p>
          <a:p>
            <a:pPr marL="0" indent="0">
              <a:buNone/>
            </a:pPr>
            <a:r>
              <a:rPr lang="en-GB" sz="2200" dirty="0"/>
              <a:t>};</a:t>
            </a:r>
          </a:p>
          <a:p>
            <a:pPr marL="0" indent="0">
              <a:buNone/>
            </a:pPr>
            <a:r>
              <a:rPr lang="en-GB" sz="2200" dirty="0"/>
              <a:t>Alert (“Finished!”); </a:t>
            </a:r>
          </a:p>
          <a:p>
            <a:pPr marL="0" indent="0">
              <a:buNone/>
            </a:pPr>
            <a:r>
              <a:rPr lang="en-GB" sz="2200" dirty="0"/>
              <a:t> </a:t>
            </a:r>
          </a:p>
        </p:txBody>
      </p:sp>
    </p:spTree>
    <p:extLst>
      <p:ext uri="{BB962C8B-B14F-4D97-AF65-F5344CB8AC3E}">
        <p14:creationId xmlns="" xmlns:p14="http://schemas.microsoft.com/office/powerpoint/2010/main" val="3089544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GB" b="1" dirty="0" smtClean="0"/>
              <a:t> INTRODUCTION </a:t>
            </a:r>
            <a:r>
              <a:rPr lang="en-GB" dirty="0" smtClean="0"/>
              <a:t> </a:t>
            </a:r>
            <a:br>
              <a:rPr lang="en-GB" dirty="0" smtClean="0"/>
            </a:br>
            <a:endParaRPr lang="en-GB" dirty="0"/>
          </a:p>
        </p:txBody>
      </p:sp>
      <p:sp>
        <p:nvSpPr>
          <p:cNvPr id="3" name="Content Placeholder 2"/>
          <p:cNvSpPr>
            <a:spLocks noGrp="1"/>
          </p:cNvSpPr>
          <p:nvPr>
            <p:ph idx="1"/>
          </p:nvPr>
        </p:nvSpPr>
        <p:spPr>
          <a:xfrm>
            <a:off x="152400" y="381000"/>
            <a:ext cx="8763000" cy="6477000"/>
          </a:xfrm>
        </p:spPr>
        <p:txBody>
          <a:bodyPr>
            <a:normAutofit/>
          </a:bodyPr>
          <a:lstStyle/>
          <a:p>
            <a:pPr algn="just"/>
            <a:r>
              <a:rPr lang="en-GB" sz="4000" dirty="0" smtClean="0"/>
              <a:t>Scripting languages </a:t>
            </a:r>
            <a:r>
              <a:rPr lang="en-GB" sz="4000" dirty="0"/>
              <a:t>are simple interpreted programming languages. Most popular among these scripting languages is JavaScript. JavaScript helps to make web pages more </a:t>
            </a:r>
            <a:r>
              <a:rPr lang="en-GB" sz="4000" dirty="0" smtClean="0"/>
              <a:t>interactive. </a:t>
            </a:r>
            <a:r>
              <a:rPr lang="en-GB" sz="4000" dirty="0"/>
              <a:t>With </a:t>
            </a:r>
            <a:r>
              <a:rPr lang="en-GB" sz="4000" dirty="0" smtClean="0"/>
              <a:t>JavaScript, </a:t>
            </a:r>
            <a:r>
              <a:rPr lang="en-GB" sz="4000" dirty="0"/>
              <a:t>web pages </a:t>
            </a:r>
            <a:r>
              <a:rPr lang="en-GB" sz="4000" dirty="0" smtClean="0"/>
              <a:t>should no longer be </a:t>
            </a:r>
            <a:r>
              <a:rPr lang="en-GB" sz="4000" dirty="0"/>
              <a:t>static. Unlike Java programming, JavaScript is simpler and need </a:t>
            </a:r>
            <a:r>
              <a:rPr lang="en-GB" sz="4000" dirty="0" smtClean="0"/>
              <a:t>not </a:t>
            </a:r>
            <a:r>
              <a:rPr lang="en-GB" sz="4000" dirty="0"/>
              <a:t>be complied.</a:t>
            </a:r>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497"/>
            <a:ext cx="8229600" cy="1143000"/>
          </a:xfrm>
        </p:spPr>
        <p:txBody>
          <a:bodyPr/>
          <a:lstStyle/>
          <a:p>
            <a:r>
              <a:rPr lang="en-US" b="1" dirty="0" smtClean="0">
                <a:solidFill>
                  <a:srgbClr val="FF0000"/>
                </a:solidFill>
                <a:effectLst>
                  <a:outerShdw blurRad="38100" dist="38100" dir="2700000" algn="tl">
                    <a:srgbClr val="000000">
                      <a:alpha val="43137"/>
                    </a:srgbClr>
                  </a:outerShdw>
                </a:effectLst>
              </a:rPr>
              <a:t>NOTE</a:t>
            </a:r>
            <a:endParaRPr lang="en-GB"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838200"/>
            <a:ext cx="8534400" cy="5943600"/>
          </a:xfrm>
        </p:spPr>
        <p:txBody>
          <a:bodyPr>
            <a:normAutofit/>
          </a:bodyPr>
          <a:lstStyle/>
          <a:p>
            <a:pPr marL="0" indent="0" algn="just">
              <a:buNone/>
            </a:pPr>
            <a:r>
              <a:rPr lang="en-GB" sz="4000" dirty="0"/>
              <a:t>Here, x is initially set to a high value (30). It is then reduced by one each time through the loop using the decrement operator (x--). So long as x is greater than zero the loop will continue to operate, but as soon as x reaches zero the loop condition (x &gt; 0) will cease to be true and the loop will end.</a:t>
            </a:r>
          </a:p>
          <a:p>
            <a:pPr marL="0" indent="0" algn="just">
              <a:buNone/>
            </a:pPr>
            <a:endParaRPr lang="en-GB" sz="4000" dirty="0"/>
          </a:p>
          <a:p>
            <a:pPr algn="just"/>
            <a:endParaRPr lang="en-GB" sz="4000" dirty="0"/>
          </a:p>
        </p:txBody>
      </p:sp>
    </p:spTree>
    <p:extLst>
      <p:ext uri="{BB962C8B-B14F-4D97-AF65-F5344CB8AC3E}">
        <p14:creationId xmlns="" xmlns:p14="http://schemas.microsoft.com/office/powerpoint/2010/main" val="36849020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915400" cy="6553200"/>
          </a:xfrm>
        </p:spPr>
        <p:txBody>
          <a:bodyPr>
            <a:noAutofit/>
          </a:bodyPr>
          <a:lstStyle/>
          <a:p>
            <a:pPr marL="0" indent="0">
              <a:buNone/>
            </a:pPr>
            <a:r>
              <a:rPr lang="en-GB" sz="2000" b="1" dirty="0"/>
              <a:t>Example 2:</a:t>
            </a:r>
            <a:r>
              <a:rPr lang="en-GB" sz="2000" dirty="0"/>
              <a:t> Open your notepad and type the following lines of code. At the end of this practice, you will practically see how loops work in JavaScript.</a:t>
            </a:r>
          </a:p>
          <a:p>
            <a:pPr marL="0" lvl="0" indent="0">
              <a:buNone/>
            </a:pPr>
            <a:r>
              <a:rPr lang="en-GB" sz="2000" dirty="0" smtClean="0"/>
              <a:t> </a:t>
            </a:r>
            <a:r>
              <a:rPr lang="en-GB" sz="2000" dirty="0"/>
              <a:t>&lt;HTML&gt;</a:t>
            </a:r>
          </a:p>
          <a:p>
            <a:pPr marL="0" lvl="0" indent="0">
              <a:buNone/>
            </a:pPr>
            <a:r>
              <a:rPr lang="en-GB" sz="2000" dirty="0"/>
              <a:t> &lt;HEAD&gt;</a:t>
            </a:r>
          </a:p>
          <a:p>
            <a:pPr marL="0" lvl="0" indent="0">
              <a:buNone/>
            </a:pPr>
            <a:r>
              <a:rPr lang="en-GB" sz="2000" dirty="0"/>
              <a:t> &lt;TITLE&gt;Testing JavaScript Loop Statement&lt;/TITLE&gt;</a:t>
            </a:r>
          </a:p>
          <a:p>
            <a:pPr marL="0" lvl="0" indent="0">
              <a:buNone/>
            </a:pPr>
            <a:r>
              <a:rPr lang="en-GB" sz="2000" dirty="0" smtClean="0"/>
              <a:t>&lt;</a:t>
            </a:r>
            <a:r>
              <a:rPr lang="en-GB" sz="2000" dirty="0"/>
              <a:t>PRE&gt;</a:t>
            </a:r>
          </a:p>
          <a:p>
            <a:pPr marL="0" indent="0">
              <a:buNone/>
            </a:pPr>
            <a:r>
              <a:rPr lang="en-GB" sz="2000" dirty="0"/>
              <a:t> A </a:t>
            </a:r>
            <a:r>
              <a:rPr lang="en-GB" sz="2000" i="1" dirty="0"/>
              <a:t>for loop</a:t>
            </a:r>
            <a:r>
              <a:rPr lang="en-GB" sz="2000" dirty="0"/>
              <a:t> that writes out the numbers from 0 through 9 and  labels them as being odd or even</a:t>
            </a:r>
            <a:r>
              <a:rPr lang="en-GB" sz="2000" dirty="0" smtClean="0"/>
              <a:t>.</a:t>
            </a:r>
          </a:p>
          <a:p>
            <a:pPr marL="0" indent="0">
              <a:buNone/>
            </a:pPr>
            <a:r>
              <a:rPr lang="en-GB" sz="2000" dirty="0" smtClean="0"/>
              <a:t>&lt;/pre&gt;</a:t>
            </a:r>
            <a:endParaRPr lang="en-GB" sz="2000" dirty="0"/>
          </a:p>
          <a:p>
            <a:pPr marL="0" lvl="0" indent="0">
              <a:buNone/>
            </a:pPr>
            <a:r>
              <a:rPr lang="en-GB" sz="2000" dirty="0"/>
              <a:t>&lt;SCRIPT Language="JavaScript"&gt;</a:t>
            </a:r>
          </a:p>
          <a:p>
            <a:pPr marL="0" lvl="0" indent="0">
              <a:buNone/>
            </a:pPr>
            <a:r>
              <a:rPr lang="en-GB" sz="2000" dirty="0"/>
              <a:t> &lt;!--</a:t>
            </a:r>
          </a:p>
          <a:p>
            <a:pPr marL="0" lvl="0" indent="0">
              <a:buNone/>
            </a:pPr>
            <a:r>
              <a:rPr lang="en-GB" sz="2000" dirty="0"/>
              <a:t>for (i=0; i &lt; 10; i++) {</a:t>
            </a:r>
          </a:p>
          <a:p>
            <a:pPr marL="0" lvl="0" indent="0">
              <a:buNone/>
            </a:pPr>
            <a:r>
              <a:rPr lang="en-GB" sz="2000" dirty="0"/>
              <a:t>if (</a:t>
            </a:r>
            <a:r>
              <a:rPr lang="en-GB" sz="2000" dirty="0" smtClean="0"/>
              <a:t>i%2!= </a:t>
            </a:r>
            <a:r>
              <a:rPr lang="en-GB" sz="2000" dirty="0"/>
              <a:t>0)</a:t>
            </a:r>
          </a:p>
          <a:p>
            <a:pPr marL="0" lvl="0" indent="0">
              <a:buNone/>
            </a:pPr>
            <a:r>
              <a:rPr lang="en-GB" sz="2000" dirty="0" err="1"/>
              <a:t>document.writeln</a:t>
            </a:r>
            <a:r>
              <a:rPr lang="en-GB" sz="2000" dirty="0"/>
              <a:t>(i + " is odd")</a:t>
            </a:r>
          </a:p>
          <a:p>
            <a:pPr marL="0" lvl="0" indent="0">
              <a:buNone/>
            </a:pPr>
            <a:r>
              <a:rPr lang="en-GB" sz="2000" dirty="0"/>
              <a:t> else</a:t>
            </a:r>
          </a:p>
          <a:p>
            <a:pPr marL="0" lvl="0" indent="0">
              <a:buNone/>
            </a:pPr>
            <a:r>
              <a:rPr lang="en-GB" sz="2000" dirty="0" err="1"/>
              <a:t>document.writeln</a:t>
            </a:r>
            <a:r>
              <a:rPr lang="en-GB" sz="2000" dirty="0"/>
              <a:t>(i + " is even")</a:t>
            </a:r>
          </a:p>
          <a:p>
            <a:pPr marL="0" lvl="0" indent="0">
              <a:buNone/>
            </a:pPr>
            <a:r>
              <a:rPr lang="en-GB" sz="2000" dirty="0"/>
              <a:t>}</a:t>
            </a:r>
          </a:p>
          <a:p>
            <a:pPr marL="0" lvl="0" indent="0">
              <a:buNone/>
            </a:pPr>
            <a:r>
              <a:rPr lang="en-GB" sz="2000" dirty="0"/>
              <a:t> // --&gt;</a:t>
            </a:r>
          </a:p>
          <a:p>
            <a:pPr marL="0" indent="0">
              <a:buNone/>
            </a:pPr>
            <a:endParaRPr lang="en-GB" sz="2000" dirty="0"/>
          </a:p>
        </p:txBody>
      </p:sp>
      <p:sp>
        <p:nvSpPr>
          <p:cNvPr id="4" name="Rectangle 3"/>
          <p:cNvSpPr/>
          <p:nvPr/>
        </p:nvSpPr>
        <p:spPr>
          <a:xfrm>
            <a:off x="4572000" y="5288340"/>
            <a:ext cx="4572000" cy="1200329"/>
          </a:xfrm>
          <a:prstGeom prst="rect">
            <a:avLst/>
          </a:prstGeom>
        </p:spPr>
        <p:txBody>
          <a:bodyPr>
            <a:spAutoFit/>
          </a:bodyPr>
          <a:lstStyle/>
          <a:p>
            <a:pPr lvl="0"/>
            <a:r>
              <a:rPr lang="en-GB" sz="2400" b="1" dirty="0" smtClean="0">
                <a:solidFill>
                  <a:srgbClr val="FF0000"/>
                </a:solidFill>
              </a:rPr>
              <a:t>&lt;/Head&gt; </a:t>
            </a:r>
          </a:p>
          <a:p>
            <a:pPr lvl="0"/>
            <a:r>
              <a:rPr lang="en-GB" sz="2400" b="1" dirty="0" smtClean="0">
                <a:solidFill>
                  <a:srgbClr val="FF0000"/>
                </a:solidFill>
              </a:rPr>
              <a:t>&lt;/</a:t>
            </a:r>
            <a:r>
              <a:rPr lang="en-GB" sz="2400" b="1" dirty="0">
                <a:solidFill>
                  <a:srgbClr val="FF0000"/>
                </a:solidFill>
              </a:rPr>
              <a:t>SCRIPT&gt;</a:t>
            </a:r>
          </a:p>
          <a:p>
            <a:pPr lvl="0"/>
            <a:r>
              <a:rPr lang="en-GB" sz="2400" b="1">
                <a:solidFill>
                  <a:srgbClr val="FF0000"/>
                </a:solidFill>
              </a:rPr>
              <a:t> </a:t>
            </a:r>
            <a:r>
              <a:rPr lang="en-GB" sz="2400" b="1" smtClean="0">
                <a:solidFill>
                  <a:srgbClr val="FF0000"/>
                </a:solidFill>
              </a:rPr>
              <a:t> </a:t>
            </a:r>
            <a:r>
              <a:rPr lang="en-GB" sz="2400" b="1" dirty="0" smtClean="0">
                <a:solidFill>
                  <a:srgbClr val="FF0000"/>
                </a:solidFill>
              </a:rPr>
              <a:t>&lt; </a:t>
            </a:r>
            <a:r>
              <a:rPr lang="en-GB" sz="2400" b="1" dirty="0">
                <a:solidFill>
                  <a:srgbClr val="FF0000"/>
                </a:solidFill>
              </a:rPr>
              <a:t>&lt;/HTML&gt; </a:t>
            </a:r>
          </a:p>
        </p:txBody>
      </p:sp>
    </p:spTree>
    <p:extLst>
      <p:ext uri="{BB962C8B-B14F-4D97-AF65-F5344CB8AC3E}">
        <p14:creationId xmlns="" xmlns:p14="http://schemas.microsoft.com/office/powerpoint/2010/main" val="36849020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52" y="-304800"/>
            <a:ext cx="8229600" cy="1143000"/>
          </a:xfrm>
        </p:spPr>
        <p:txBody>
          <a:bodyPr/>
          <a:lstStyle/>
          <a:p>
            <a:r>
              <a:rPr lang="en-US" b="1" dirty="0" smtClean="0">
                <a:solidFill>
                  <a:srgbClr val="FF0000"/>
                </a:solidFill>
                <a:effectLst>
                  <a:outerShdw blurRad="38100" dist="38100" dir="2700000" algn="tl">
                    <a:srgbClr val="000000">
                      <a:alpha val="43137"/>
                    </a:srgbClr>
                  </a:outerShdw>
                </a:effectLst>
              </a:rPr>
              <a:t>Output</a:t>
            </a:r>
            <a:endParaRPr lang="en-GB" b="1" dirty="0">
              <a:solidFill>
                <a:srgbClr val="FF0000"/>
              </a:solidFill>
              <a:effectLst>
                <a:outerShdw blurRad="38100" dist="38100" dir="2700000" algn="tl">
                  <a:srgbClr val="000000">
                    <a:alpha val="43137"/>
                  </a:srgbClr>
                </a:outerShdw>
              </a:effectLst>
            </a:endParaRPr>
          </a:p>
        </p:txBody>
      </p:sp>
      <p:pic>
        <p:nvPicPr>
          <p:cNvPr id="5" name="Picture 4"/>
          <p:cNvPicPr/>
          <p:nvPr/>
        </p:nvPicPr>
        <p:blipFill>
          <a:blip r:embed="rId2" cstate="print"/>
          <a:stretch>
            <a:fillRect/>
          </a:stretch>
        </p:blipFill>
        <p:spPr>
          <a:xfrm>
            <a:off x="115529" y="533400"/>
            <a:ext cx="8839200" cy="6324600"/>
          </a:xfrm>
          <a:prstGeom prst="rect">
            <a:avLst/>
          </a:prstGeom>
        </p:spPr>
      </p:pic>
      <p:sp>
        <p:nvSpPr>
          <p:cNvPr id="6" name="Rectangle 5"/>
          <p:cNvSpPr/>
          <p:nvPr/>
        </p:nvSpPr>
        <p:spPr>
          <a:xfrm>
            <a:off x="142568" y="6248400"/>
            <a:ext cx="2905219" cy="369332"/>
          </a:xfrm>
          <a:prstGeom prst="rect">
            <a:avLst/>
          </a:prstGeom>
        </p:spPr>
        <p:txBody>
          <a:bodyPr wrap="none">
            <a:spAutoFit/>
          </a:bodyPr>
          <a:lstStyle/>
          <a:p>
            <a:r>
              <a:rPr lang="en-GB" b="1" dirty="0">
                <a:solidFill>
                  <a:srgbClr val="FF0000"/>
                </a:solidFill>
                <a:effectLst>
                  <a:outerShdw blurRad="38100" dist="38100" dir="2700000" algn="tl">
                    <a:srgbClr val="000000">
                      <a:alpha val="43137"/>
                    </a:srgbClr>
                  </a:outerShdw>
                </a:effectLst>
              </a:rPr>
              <a:t>Figure 1.2: Example2 Output</a:t>
            </a:r>
            <a:endParaRPr lang="en-GB"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3684902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rgbClr val="FF0000"/>
                </a:solidFill>
                <a:effectLst>
                  <a:outerShdw blurRad="38100" dist="38100" dir="2700000" algn="tl">
                    <a:srgbClr val="000000">
                      <a:alpha val="43137"/>
                    </a:srgbClr>
                  </a:outerShdw>
                </a:effectLst>
              </a:rPr>
              <a:t>Assignment</a:t>
            </a:r>
            <a:endParaRPr lang="en-GB"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14400"/>
            <a:ext cx="8229600" cy="5211763"/>
          </a:xfrm>
        </p:spPr>
        <p:txBody>
          <a:bodyPr>
            <a:normAutofit lnSpcReduction="10000"/>
          </a:bodyPr>
          <a:lstStyle/>
          <a:p>
            <a:r>
              <a:rPr lang="en-US" dirty="0" smtClean="0"/>
              <a:t>Use the for statement to write a script to find the sum, square and square root of even number between 1-100</a:t>
            </a:r>
          </a:p>
          <a:p>
            <a:r>
              <a:rPr lang="en-US" dirty="0" smtClean="0"/>
              <a:t>Write a JavaScript code to compute the factorial of any positive number.</a:t>
            </a:r>
          </a:p>
          <a:p>
            <a:r>
              <a:rPr lang="en-US" dirty="0" smtClean="0"/>
              <a:t>Write a JavaScript code to test if a number is even or odd.</a:t>
            </a:r>
          </a:p>
          <a:p>
            <a:r>
              <a:rPr lang="en-US" dirty="0" smtClean="0"/>
              <a:t>Assuming you have two end points 10 and 100. Write a JavaScript code to generate all the numbers between them.</a:t>
            </a:r>
          </a:p>
        </p:txBody>
      </p:sp>
    </p:spTree>
    <p:extLst>
      <p:ext uri="{BB962C8B-B14F-4D97-AF65-F5344CB8AC3E}">
        <p14:creationId xmlns="" xmlns:p14="http://schemas.microsoft.com/office/powerpoint/2010/main" val="36849020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629400"/>
          </a:xfrm>
        </p:spPr>
        <p:txBody>
          <a:bodyPr>
            <a:normAutofit/>
          </a:bodyPr>
          <a:lstStyle/>
          <a:p>
            <a:pPr marL="0" indent="0">
              <a:buNone/>
            </a:pPr>
            <a:r>
              <a:rPr lang="en-GB" b="1" dirty="0"/>
              <a:t>EXERCISE</a:t>
            </a:r>
            <a:endParaRPr lang="en-GB" dirty="0"/>
          </a:p>
          <a:p>
            <a:pPr marL="514350" lvl="0" indent="-514350">
              <a:buFont typeface="+mj-lt"/>
              <a:buAutoNum type="arabicPeriod"/>
            </a:pPr>
            <a:r>
              <a:rPr lang="en-GB" dirty="0" smtClean="0"/>
              <a:t>Modify </a:t>
            </a:r>
            <a:r>
              <a:rPr lang="en-GB" dirty="0"/>
              <a:t>the script in example two </a:t>
            </a:r>
            <a:r>
              <a:rPr lang="en-GB" dirty="0" smtClean="0"/>
              <a:t>above to </a:t>
            </a:r>
            <a:r>
              <a:rPr lang="en-GB" dirty="0"/>
              <a:t>write out only the even numbers from 0 through 9.</a:t>
            </a:r>
          </a:p>
          <a:p>
            <a:pPr marL="514350" lvl="0" indent="-514350">
              <a:buFont typeface="+mj-lt"/>
              <a:buAutoNum type="arabicPeriod"/>
            </a:pPr>
            <a:r>
              <a:rPr lang="en-GB" dirty="0"/>
              <a:t>Carry out example 2 using </a:t>
            </a:r>
            <a:r>
              <a:rPr lang="en-GB" b="1" dirty="0"/>
              <a:t>While loop</a:t>
            </a:r>
            <a:r>
              <a:rPr lang="en-GB" dirty="0"/>
              <a:t> statement for both odd and even numbers</a:t>
            </a:r>
            <a:r>
              <a:rPr lang="en-GB" dirty="0" smtClean="0"/>
              <a:t>.</a:t>
            </a:r>
            <a:endParaRPr lang="en-GB" dirty="0"/>
          </a:p>
        </p:txBody>
      </p:sp>
    </p:spTree>
    <p:extLst>
      <p:ext uri="{BB962C8B-B14F-4D97-AF65-F5344CB8AC3E}">
        <p14:creationId xmlns="" xmlns:p14="http://schemas.microsoft.com/office/powerpoint/2010/main" val="3684902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58"/>
            <a:ext cx="8229600" cy="1143000"/>
          </a:xfrm>
        </p:spPr>
        <p:txBody>
          <a:bodyPr>
            <a:normAutofit fontScale="90000"/>
          </a:bodyPr>
          <a:lstStyle/>
          <a:p>
            <a:r>
              <a:rPr lang="en-GB" b="1" dirty="0" smtClean="0"/>
              <a:t> OBJECTIVES </a:t>
            </a:r>
            <a:r>
              <a:rPr lang="en-GB" dirty="0" smtClean="0"/>
              <a:t> </a:t>
            </a:r>
            <a:br>
              <a:rPr lang="en-GB" dirty="0" smtClean="0"/>
            </a:br>
            <a:endParaRPr lang="en-GB" dirty="0"/>
          </a:p>
        </p:txBody>
      </p:sp>
      <p:sp>
        <p:nvSpPr>
          <p:cNvPr id="3" name="Content Placeholder 2"/>
          <p:cNvSpPr>
            <a:spLocks noGrp="1"/>
          </p:cNvSpPr>
          <p:nvPr>
            <p:ph idx="1"/>
          </p:nvPr>
        </p:nvSpPr>
        <p:spPr>
          <a:xfrm>
            <a:off x="152400" y="609600"/>
            <a:ext cx="8839200" cy="6172200"/>
          </a:xfrm>
        </p:spPr>
        <p:txBody>
          <a:bodyPr>
            <a:normAutofit/>
          </a:bodyPr>
          <a:lstStyle/>
          <a:p>
            <a:pPr marL="0" indent="0">
              <a:buNone/>
            </a:pPr>
            <a:r>
              <a:rPr lang="en-GB" sz="3600" dirty="0" smtClean="0"/>
              <a:t>At </a:t>
            </a:r>
            <a:r>
              <a:rPr lang="en-GB" sz="3600" dirty="0"/>
              <a:t>the end of this unit, you should be able to: </a:t>
            </a:r>
          </a:p>
          <a:p>
            <a:pPr lvl="0"/>
            <a:r>
              <a:rPr lang="en-GB" sz="3600" dirty="0" smtClean="0"/>
              <a:t> </a:t>
            </a:r>
            <a:r>
              <a:rPr lang="en-GB" sz="3600" dirty="0"/>
              <a:t>identify where to put your scripts in an HTML document</a:t>
            </a:r>
          </a:p>
          <a:p>
            <a:pPr lvl="0"/>
            <a:r>
              <a:rPr lang="en-GB" sz="3600" dirty="0"/>
              <a:t> create how to hide scripts from old web browsers</a:t>
            </a:r>
          </a:p>
          <a:p>
            <a:pPr lvl="0"/>
            <a:r>
              <a:rPr lang="en-GB" sz="3600" dirty="0"/>
              <a:t> create how to put comments in scripts</a:t>
            </a:r>
          </a:p>
          <a:p>
            <a:pPr lvl="0"/>
            <a:r>
              <a:rPr lang="en-GB" sz="3600" dirty="0"/>
              <a:t> create how to display messages using alert, confirm, and prompt boxes</a:t>
            </a:r>
          </a:p>
          <a:p>
            <a:pPr lvl="0"/>
            <a:r>
              <a:rPr lang="en-GB" sz="3600" dirty="0"/>
              <a:t> create how to call functions with a button</a:t>
            </a:r>
            <a:r>
              <a:rPr lang="en-GB" sz="3600" dirty="0" smtClean="0"/>
              <a:t>.</a:t>
            </a:r>
            <a:r>
              <a:rPr lang="en-GB" sz="3600" dirty="0"/>
              <a:t> </a:t>
            </a:r>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915400" cy="6629400"/>
          </a:xfrm>
        </p:spPr>
        <p:txBody>
          <a:bodyPr>
            <a:normAutofit/>
          </a:bodyPr>
          <a:lstStyle/>
          <a:p>
            <a:pPr marL="0" indent="0">
              <a:buNone/>
            </a:pPr>
            <a:r>
              <a:rPr lang="en-GB" b="1" dirty="0"/>
              <a:t>JavaScript Files </a:t>
            </a:r>
            <a:endParaRPr lang="en-GB" dirty="0"/>
          </a:p>
          <a:p>
            <a:pPr marL="0" indent="0">
              <a:buNone/>
            </a:pPr>
            <a:r>
              <a:rPr lang="en-GB" dirty="0" smtClean="0"/>
              <a:t>JavaScript </a:t>
            </a:r>
            <a:r>
              <a:rPr lang="en-GB" dirty="0"/>
              <a:t>is a scripting language that can be used on both client and server side. JavaScript add interactivity to Web pages. It assists in completion and checking of forms and also provides user control with client-side of page appearance and content. </a:t>
            </a:r>
          </a:p>
          <a:p>
            <a:pPr marL="0" indent="0">
              <a:buNone/>
            </a:pPr>
            <a:r>
              <a:rPr lang="en-GB" b="1" dirty="0" smtClean="0"/>
              <a:t>Types </a:t>
            </a:r>
            <a:r>
              <a:rPr lang="en-GB" b="1" dirty="0"/>
              <a:t>of JavaScript </a:t>
            </a:r>
            <a:r>
              <a:rPr lang="en-GB" dirty="0"/>
              <a:t> </a:t>
            </a:r>
          </a:p>
          <a:p>
            <a:r>
              <a:rPr lang="en-GB" dirty="0" smtClean="0"/>
              <a:t>1. </a:t>
            </a:r>
            <a:r>
              <a:rPr lang="en-GB" dirty="0"/>
              <a:t>Client side - runs </a:t>
            </a:r>
            <a:r>
              <a:rPr lang="en-GB" dirty="0" smtClean="0"/>
              <a:t>on </a:t>
            </a:r>
            <a:r>
              <a:rPr lang="en-GB" dirty="0"/>
              <a:t>browser</a:t>
            </a:r>
          </a:p>
          <a:p>
            <a:r>
              <a:rPr lang="en-GB" dirty="0"/>
              <a:t>2 </a:t>
            </a:r>
            <a:r>
              <a:rPr lang="en-GB" dirty="0" smtClean="0"/>
              <a:t>.Server </a:t>
            </a:r>
            <a:r>
              <a:rPr lang="en-GB" dirty="0"/>
              <a:t>side - runs on server - embedded in web page but processed on server.</a:t>
            </a:r>
          </a:p>
          <a:p>
            <a:endParaRPr lang="en-GB" dirty="0"/>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839200" cy="6553200"/>
          </a:xfrm>
        </p:spPr>
        <p:txBody>
          <a:bodyPr>
            <a:noAutofit/>
          </a:bodyPr>
          <a:lstStyle/>
          <a:p>
            <a:pPr marL="0" indent="0">
              <a:buNone/>
            </a:pPr>
            <a:r>
              <a:rPr lang="en-GB" sz="2300" b="1" dirty="0" smtClean="0"/>
              <a:t>Placing </a:t>
            </a:r>
            <a:r>
              <a:rPr lang="en-GB" sz="2300" b="1" dirty="0"/>
              <a:t>Scripts </a:t>
            </a:r>
            <a:endParaRPr lang="en-GB" sz="2300" dirty="0"/>
          </a:p>
          <a:p>
            <a:pPr marL="0" indent="0">
              <a:buNone/>
            </a:pPr>
            <a:r>
              <a:rPr lang="en-GB" sz="2300" dirty="0" smtClean="0"/>
              <a:t>If </a:t>
            </a:r>
            <a:r>
              <a:rPr lang="en-GB" sz="2300" dirty="0"/>
              <a:t>the JavaScript code is short, it can be included in the HTML document.</a:t>
            </a:r>
          </a:p>
          <a:p>
            <a:pPr marL="0" indent="0">
              <a:buNone/>
            </a:pPr>
            <a:r>
              <a:rPr lang="en-GB" sz="2300" dirty="0" smtClean="0"/>
              <a:t>1</a:t>
            </a:r>
            <a:r>
              <a:rPr lang="en-GB" sz="2300" dirty="0"/>
              <a:t>.  in Head tag - this prevents user triggered errors during downloading</a:t>
            </a:r>
          </a:p>
          <a:p>
            <a:pPr marL="0" indent="0">
              <a:buNone/>
            </a:pPr>
            <a:r>
              <a:rPr lang="en-GB" sz="2300" dirty="0"/>
              <a:t>2.  in body - including within body tag as an attribute</a:t>
            </a:r>
          </a:p>
          <a:p>
            <a:pPr marL="0" indent="0">
              <a:buNone/>
            </a:pPr>
            <a:r>
              <a:rPr lang="en-GB" sz="2300" dirty="0"/>
              <a:t>3.  within forms as Event handlers - script tag not required</a:t>
            </a:r>
          </a:p>
          <a:p>
            <a:pPr marL="0" indent="0">
              <a:buNone/>
            </a:pPr>
            <a:r>
              <a:rPr lang="en-GB" sz="2300" b="1" dirty="0" smtClean="0">
                <a:solidFill>
                  <a:srgbClr val="C00000"/>
                </a:solidFill>
                <a:effectLst>
                  <a:outerShdw blurRad="38100" dist="38100" dir="2700000" algn="tl">
                    <a:srgbClr val="000000">
                      <a:alpha val="43137"/>
                    </a:srgbClr>
                  </a:outerShdw>
                </a:effectLst>
              </a:rPr>
              <a:t>It </a:t>
            </a:r>
            <a:r>
              <a:rPr lang="en-GB" sz="2300" b="1" dirty="0">
                <a:solidFill>
                  <a:srgbClr val="C00000"/>
                </a:solidFill>
                <a:effectLst>
                  <a:outerShdw blurRad="38100" dist="38100" dir="2700000" algn="tl">
                    <a:srgbClr val="000000">
                      <a:alpha val="43137"/>
                    </a:srgbClr>
                  </a:outerShdw>
                </a:effectLst>
              </a:rPr>
              <a:t>can be also placed in a separate .</a:t>
            </a:r>
            <a:r>
              <a:rPr lang="en-GB" sz="2300" b="1" dirty="0" err="1">
                <a:solidFill>
                  <a:srgbClr val="C00000"/>
                </a:solidFill>
                <a:effectLst>
                  <a:outerShdw blurRad="38100" dist="38100" dir="2700000" algn="tl">
                    <a:srgbClr val="000000">
                      <a:alpha val="43137"/>
                    </a:srgbClr>
                  </a:outerShdw>
                </a:effectLst>
              </a:rPr>
              <a:t>js</a:t>
            </a:r>
            <a:r>
              <a:rPr lang="en-GB" sz="2300" b="1" dirty="0">
                <a:solidFill>
                  <a:srgbClr val="C00000"/>
                </a:solidFill>
                <a:effectLst>
                  <a:outerShdw blurRad="38100" dist="38100" dir="2700000" algn="tl">
                    <a:srgbClr val="000000">
                      <a:alpha val="43137"/>
                    </a:srgbClr>
                  </a:outerShdw>
                </a:effectLst>
              </a:rPr>
              <a:t> file</a:t>
            </a:r>
          </a:p>
          <a:p>
            <a:pPr lvl="0"/>
            <a:r>
              <a:rPr lang="en-GB" sz="2300" dirty="0" smtClean="0"/>
              <a:t>To </a:t>
            </a:r>
            <a:r>
              <a:rPr lang="en-GB" sz="2300" dirty="0"/>
              <a:t>add clarity to an HTML document.</a:t>
            </a:r>
          </a:p>
          <a:p>
            <a:pPr lvl="0"/>
            <a:r>
              <a:rPr lang="en-GB" sz="2300" dirty="0"/>
              <a:t>To share JavaScript code across multiple HTML documents.</a:t>
            </a:r>
          </a:p>
          <a:p>
            <a:pPr lvl="0"/>
            <a:r>
              <a:rPr lang="en-GB" sz="2300" dirty="0"/>
              <a:t>To hide the script code. </a:t>
            </a:r>
          </a:p>
          <a:p>
            <a:pPr marL="0" indent="0">
              <a:buNone/>
            </a:pPr>
            <a:r>
              <a:rPr lang="en-GB" sz="2300" b="1" dirty="0" smtClean="0">
                <a:solidFill>
                  <a:srgbClr val="C00000"/>
                </a:solidFill>
              </a:rPr>
              <a:t>In </a:t>
            </a:r>
            <a:r>
              <a:rPr lang="en-GB" sz="2300" b="1" dirty="0">
                <a:solidFill>
                  <a:srgbClr val="C00000"/>
                </a:solidFill>
              </a:rPr>
              <a:t>this case, viewer can only see the location of the script file but not the contents.</a:t>
            </a:r>
          </a:p>
          <a:p>
            <a:pPr marL="0" indent="0">
              <a:buNone/>
            </a:pPr>
            <a:r>
              <a:rPr lang="en-GB" sz="2300" dirty="0"/>
              <a:t> </a:t>
            </a:r>
            <a:r>
              <a:rPr lang="en-GB" sz="2300" dirty="0" smtClean="0"/>
              <a:t>Scripts </a:t>
            </a:r>
            <a:r>
              <a:rPr lang="en-GB" sz="2300" dirty="0"/>
              <a:t>are embedded in pages between &lt;script&gt; &lt;/script&gt;tags</a:t>
            </a:r>
          </a:p>
          <a:p>
            <a:pPr marL="0" indent="0">
              <a:buNone/>
            </a:pPr>
            <a:r>
              <a:rPr lang="en-GB" sz="2300" dirty="0"/>
              <a:t> </a:t>
            </a:r>
            <a:r>
              <a:rPr lang="en-GB" sz="2300" i="1" dirty="0" smtClean="0"/>
              <a:t>Format </a:t>
            </a:r>
            <a:r>
              <a:rPr lang="en-GB" sz="2300" i="1" dirty="0"/>
              <a:t>&lt;script type=”text/JavaScript”&gt;</a:t>
            </a:r>
            <a:endParaRPr lang="en-GB" sz="2300" dirty="0"/>
          </a:p>
          <a:p>
            <a:pPr marL="0" indent="0">
              <a:buNone/>
            </a:pPr>
            <a:r>
              <a:rPr lang="en-GB" sz="2300" i="1" dirty="0"/>
              <a:t> Statement;</a:t>
            </a:r>
            <a:endParaRPr lang="en-GB" sz="2300" dirty="0"/>
          </a:p>
          <a:p>
            <a:pPr marL="0" indent="0">
              <a:buNone/>
            </a:pPr>
            <a:r>
              <a:rPr lang="en-GB" sz="2300" i="1" dirty="0"/>
              <a:t>&lt;/script&gt;</a:t>
            </a:r>
            <a:endParaRPr lang="en-GB" sz="2300" dirty="0"/>
          </a:p>
          <a:p>
            <a:pPr marL="0" indent="0">
              <a:buNone/>
            </a:pPr>
            <a:r>
              <a:rPr lang="en-GB" sz="2300" dirty="0"/>
              <a:t> </a:t>
            </a:r>
            <a:r>
              <a:rPr lang="en-GB" sz="2300" dirty="0" smtClean="0"/>
              <a:t>NOTE</a:t>
            </a:r>
            <a:r>
              <a:rPr lang="en-GB" sz="2300" dirty="0"/>
              <a:t>: </a:t>
            </a:r>
            <a:r>
              <a:rPr lang="en-GB" sz="2300" dirty="0" err="1"/>
              <a:t>src</a:t>
            </a:r>
            <a:r>
              <a:rPr lang="en-GB" sz="2300" dirty="0"/>
              <a:t> attribute can also be placed in the script tag but this is not supported by Internet Explorer.</a:t>
            </a:r>
          </a:p>
          <a:p>
            <a:pPr marL="0" indent="0">
              <a:buNone/>
            </a:pPr>
            <a:r>
              <a:rPr lang="en-GB" sz="2300" dirty="0"/>
              <a:t> </a:t>
            </a:r>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marL="0" indent="0">
              <a:buNone/>
            </a:pPr>
            <a:r>
              <a:rPr lang="en-GB" b="1" dirty="0"/>
              <a:t> Comment TAGS</a:t>
            </a:r>
            <a:endParaRPr lang="en-GB" dirty="0"/>
          </a:p>
          <a:p>
            <a:pPr marL="0" indent="0">
              <a:buNone/>
            </a:pPr>
            <a:r>
              <a:rPr lang="en-GB" dirty="0"/>
              <a:t> </a:t>
            </a:r>
          </a:p>
          <a:p>
            <a:pPr marL="0" indent="0">
              <a:buNone/>
            </a:pPr>
            <a:r>
              <a:rPr lang="en-GB" dirty="0"/>
              <a:t>JavaScript supports two types of comment: (just like the normal </a:t>
            </a:r>
            <a:r>
              <a:rPr lang="en-GB" dirty="0" smtClean="0"/>
              <a:t>C++ </a:t>
            </a:r>
            <a:r>
              <a:rPr lang="en-GB" dirty="0"/>
              <a:t>and Java)</a:t>
            </a:r>
          </a:p>
          <a:p>
            <a:pPr marL="0" indent="0">
              <a:buNone/>
            </a:pPr>
            <a:r>
              <a:rPr lang="en-GB" dirty="0"/>
              <a:t> </a:t>
            </a:r>
          </a:p>
          <a:p>
            <a:pPr marL="0" lvl="0" indent="0">
              <a:buNone/>
            </a:pPr>
            <a:r>
              <a:rPr lang="en-GB" dirty="0"/>
              <a:t>// for single line comment</a:t>
            </a:r>
          </a:p>
          <a:p>
            <a:pPr marL="0" lvl="0" indent="0">
              <a:buNone/>
            </a:pPr>
            <a:r>
              <a:rPr lang="en-GB" dirty="0"/>
              <a:t>/*   */ for multiple line comments </a:t>
            </a:r>
          </a:p>
          <a:p>
            <a:pPr marL="0" indent="0">
              <a:buNone/>
            </a:pPr>
            <a:r>
              <a:rPr lang="en-GB" dirty="0"/>
              <a:t> </a:t>
            </a:r>
          </a:p>
          <a:p>
            <a:pPr marL="0" indent="0">
              <a:buNone/>
            </a:pPr>
            <a:r>
              <a:rPr lang="en-GB" dirty="0"/>
              <a:t>Adding comment to your script is very important so that you and </a:t>
            </a:r>
            <a:r>
              <a:rPr lang="en-GB" dirty="0" smtClean="0"/>
              <a:t>others </a:t>
            </a:r>
            <a:r>
              <a:rPr lang="en-GB" dirty="0"/>
              <a:t>will know what various sections of code is used for.</a:t>
            </a:r>
          </a:p>
          <a:p>
            <a:pPr marL="0" indent="0">
              <a:buNone/>
            </a:pPr>
            <a:r>
              <a:rPr lang="en-GB" b="1" dirty="0"/>
              <a:t> </a:t>
            </a:r>
            <a:endParaRPr lang="en-GB" dirty="0"/>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477000"/>
          </a:xfrm>
        </p:spPr>
        <p:txBody>
          <a:bodyPr>
            <a:noAutofit/>
          </a:bodyPr>
          <a:lstStyle/>
          <a:p>
            <a:pPr marL="0" indent="0">
              <a:buNone/>
            </a:pPr>
            <a:r>
              <a:rPr lang="en-GB" sz="2300" b="1" dirty="0" smtClean="0"/>
              <a:t>   </a:t>
            </a:r>
            <a:r>
              <a:rPr lang="en-GB" sz="2300" b="1" dirty="0"/>
              <a:t>Hiding </a:t>
            </a:r>
            <a:r>
              <a:rPr lang="en-GB" sz="2300" b="1" dirty="0" smtClean="0"/>
              <a:t>JavaScript </a:t>
            </a:r>
            <a:r>
              <a:rPr lang="en-GB" sz="2300" b="1" dirty="0"/>
              <a:t>from Old Browser</a:t>
            </a:r>
            <a:endParaRPr lang="en-GB" sz="2300" dirty="0"/>
          </a:p>
          <a:p>
            <a:pPr marL="0" indent="0">
              <a:buNone/>
            </a:pPr>
            <a:r>
              <a:rPr lang="en-GB" sz="2300" dirty="0" smtClean="0"/>
              <a:t>Browsers </a:t>
            </a:r>
            <a:r>
              <a:rPr lang="en-GB" sz="2300" dirty="0"/>
              <a:t>that were created before the script tag was invented will correctly ignore tags they do not understand. Such browsers will treat script language as ordinary plain text. To get around this, the script code can be written inside HTML comment tag </a:t>
            </a:r>
            <a:r>
              <a:rPr lang="en-GB" sz="2300" dirty="0" smtClean="0"/>
              <a:t>(&lt;!-this </a:t>
            </a:r>
            <a:r>
              <a:rPr lang="en-GB" sz="2300" dirty="0"/>
              <a:t>is a comment. </a:t>
            </a:r>
            <a:r>
              <a:rPr lang="en-GB" sz="2300" dirty="0" smtClean="0"/>
              <a:t>-&gt;).</a:t>
            </a:r>
            <a:endParaRPr lang="en-GB" sz="2300" dirty="0"/>
          </a:p>
          <a:p>
            <a:pPr marL="0" indent="0">
              <a:buNone/>
            </a:pPr>
            <a:r>
              <a:rPr lang="en-GB" sz="2300" dirty="0" smtClean="0"/>
              <a:t>Let’s </a:t>
            </a:r>
            <a:r>
              <a:rPr lang="en-GB" sz="2300" dirty="0"/>
              <a:t>see how this is done.</a:t>
            </a:r>
          </a:p>
          <a:p>
            <a:pPr marL="0" indent="0">
              <a:buNone/>
            </a:pPr>
            <a:r>
              <a:rPr lang="en-GB" sz="2300" b="1" dirty="0" smtClean="0"/>
              <a:t>Example </a:t>
            </a:r>
            <a:r>
              <a:rPr lang="en-GB" sz="2300" b="1" dirty="0"/>
              <a:t>1: </a:t>
            </a:r>
            <a:endParaRPr lang="en-GB" sz="2300" dirty="0"/>
          </a:p>
          <a:p>
            <a:pPr marL="0" lvl="0" indent="0">
              <a:buNone/>
            </a:pPr>
            <a:r>
              <a:rPr lang="en-GB" sz="2300" dirty="0" smtClean="0"/>
              <a:t>&lt;</a:t>
            </a:r>
            <a:r>
              <a:rPr lang="en-GB" sz="2300" dirty="0"/>
              <a:t>HTML&gt;</a:t>
            </a:r>
          </a:p>
          <a:p>
            <a:pPr marL="0" lvl="0" indent="0">
              <a:buNone/>
            </a:pPr>
            <a:r>
              <a:rPr lang="en-GB" sz="2300" dirty="0"/>
              <a:t> &lt;HEAD&gt;</a:t>
            </a:r>
          </a:p>
          <a:p>
            <a:pPr marL="0" lvl="0" indent="0">
              <a:buNone/>
            </a:pPr>
            <a:r>
              <a:rPr lang="en-GB" sz="2300" dirty="0"/>
              <a:t> &lt;TITLE&gt;The Scripting Language&lt;/TITLE&gt;</a:t>
            </a:r>
          </a:p>
          <a:p>
            <a:pPr marL="0" lvl="0" indent="0">
              <a:buNone/>
            </a:pPr>
            <a:r>
              <a:rPr lang="en-GB" sz="2300" dirty="0"/>
              <a:t> &lt;SCRIPT Language = “JavaScript”&gt;</a:t>
            </a:r>
          </a:p>
          <a:p>
            <a:pPr marL="0" lvl="0" indent="0">
              <a:buNone/>
            </a:pPr>
            <a:r>
              <a:rPr lang="en-GB" sz="2300" dirty="0"/>
              <a:t> &lt;!-- //Hide Script from non-script browsers</a:t>
            </a:r>
          </a:p>
          <a:p>
            <a:pPr marL="0" lvl="0" indent="0">
              <a:buNone/>
            </a:pPr>
            <a:r>
              <a:rPr lang="en-GB" sz="2300" dirty="0"/>
              <a:t> </a:t>
            </a:r>
            <a:r>
              <a:rPr lang="en-GB" sz="2300" dirty="0" err="1"/>
              <a:t>document.write</a:t>
            </a:r>
            <a:r>
              <a:rPr lang="en-GB" sz="2300" dirty="0"/>
              <a:t> ("&lt;P&gt;Older browser that do not understand the SCRIPT tag will ignore it " )</a:t>
            </a:r>
          </a:p>
          <a:p>
            <a:pPr marL="0" lvl="0" indent="0">
              <a:buNone/>
            </a:pPr>
            <a:r>
              <a:rPr lang="en-GB" sz="2300" dirty="0"/>
              <a:t> </a:t>
            </a:r>
            <a:r>
              <a:rPr lang="en-GB" sz="2300" dirty="0" err="1"/>
              <a:t>document.write</a:t>
            </a:r>
            <a:r>
              <a:rPr lang="en-GB" sz="2300" dirty="0"/>
              <a:t> ("and treat the script statements inside the SCRIPT tags as HTML&lt;/P&gt;")</a:t>
            </a:r>
          </a:p>
          <a:p>
            <a:pPr marL="0" lvl="0" indent="0">
              <a:buNone/>
            </a:pPr>
            <a:r>
              <a:rPr lang="en-GB" sz="2300" dirty="0"/>
              <a:t> // </a:t>
            </a:r>
            <a:r>
              <a:rPr lang="en-GB" sz="2300" dirty="0" smtClean="0"/>
              <a:t>--&gt;</a:t>
            </a:r>
            <a:endParaRPr lang="en-GB" sz="2300" dirty="0"/>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839200" cy="6553200"/>
          </a:xfrm>
        </p:spPr>
        <p:txBody>
          <a:bodyPr>
            <a:noAutofit/>
          </a:bodyPr>
          <a:lstStyle/>
          <a:p>
            <a:pPr marL="0" lvl="0" indent="0">
              <a:buNone/>
            </a:pPr>
            <a:r>
              <a:rPr lang="en-GB" sz="2400" dirty="0" smtClean="0"/>
              <a:t> &lt;/SCRIPT&gt;</a:t>
            </a:r>
          </a:p>
          <a:p>
            <a:pPr marL="0" lvl="0" indent="0">
              <a:buNone/>
            </a:pPr>
            <a:r>
              <a:rPr lang="en-GB" sz="2400" dirty="0" smtClean="0"/>
              <a:t> &lt;/HEAD&gt;</a:t>
            </a:r>
          </a:p>
          <a:p>
            <a:pPr marL="0" lvl="0" indent="0">
              <a:buNone/>
            </a:pPr>
            <a:r>
              <a:rPr lang="en-GB" sz="2400" dirty="0" smtClean="0"/>
              <a:t> &lt;BODY&gt;</a:t>
            </a:r>
          </a:p>
          <a:p>
            <a:pPr marL="0" lvl="0" indent="0">
              <a:buNone/>
            </a:pPr>
            <a:r>
              <a:rPr lang="en-GB" sz="2400" dirty="0" smtClean="0"/>
              <a:t> &lt;H1&gt;The Script Tag: Example 3&lt;/H1&gt; </a:t>
            </a:r>
          </a:p>
          <a:p>
            <a:pPr marL="0" lvl="0" indent="0">
              <a:buNone/>
            </a:pPr>
            <a:r>
              <a:rPr lang="en-GB" sz="2400" dirty="0" smtClean="0"/>
              <a:t> &lt;P&gt;</a:t>
            </a:r>
          </a:p>
          <a:p>
            <a:pPr marL="0" lvl="0" indent="0">
              <a:buNone/>
            </a:pPr>
            <a:r>
              <a:rPr lang="en-GB" sz="2400" dirty="0" smtClean="0"/>
              <a:t> &lt;SCRIPT Language="JavaScript"&gt;</a:t>
            </a:r>
          </a:p>
          <a:p>
            <a:pPr marL="0" lvl="0" indent="0">
              <a:buNone/>
            </a:pPr>
            <a:r>
              <a:rPr lang="en-GB" sz="2400" dirty="0" smtClean="0"/>
              <a:t> &lt;!--</a:t>
            </a:r>
          </a:p>
          <a:p>
            <a:pPr marL="0" lvl="0" indent="0">
              <a:buNone/>
            </a:pPr>
            <a:r>
              <a:rPr lang="en-GB" sz="2400" dirty="0" err="1" smtClean="0"/>
              <a:t>document.write</a:t>
            </a:r>
            <a:r>
              <a:rPr lang="en-GB" sz="2400" dirty="0" smtClean="0"/>
              <a:t>("To do this we also surround the script statements ")</a:t>
            </a:r>
          </a:p>
          <a:p>
            <a:pPr marL="0" lvl="0" indent="0">
              <a:buNone/>
            </a:pPr>
            <a:r>
              <a:rPr lang="en-GB" sz="2400" dirty="0" err="1" smtClean="0"/>
              <a:t>document.write</a:t>
            </a:r>
            <a:r>
              <a:rPr lang="en-GB" sz="2400" dirty="0" smtClean="0"/>
              <a:t>("with HTML comments. We also must preface the closing ")</a:t>
            </a:r>
          </a:p>
          <a:p>
            <a:pPr marL="0" lvl="0" indent="0">
              <a:buNone/>
            </a:pPr>
            <a:r>
              <a:rPr lang="en-GB" sz="2400" dirty="0" err="1" smtClean="0"/>
              <a:t>document.write</a:t>
            </a:r>
            <a:r>
              <a:rPr lang="en-GB" sz="2400" dirty="0" smtClean="0"/>
              <a:t>("HTML comment tag with a JavaScript comment //")</a:t>
            </a:r>
          </a:p>
          <a:p>
            <a:pPr marL="0" lvl="0" indent="0">
              <a:buNone/>
            </a:pPr>
            <a:r>
              <a:rPr lang="en-GB" sz="2400" dirty="0" smtClean="0"/>
              <a:t>// --&gt;</a:t>
            </a:r>
          </a:p>
          <a:p>
            <a:pPr marL="0" lvl="0" indent="0">
              <a:buNone/>
            </a:pPr>
            <a:r>
              <a:rPr lang="en-GB" sz="2400" dirty="0" smtClean="0"/>
              <a:t>&lt;/SCRIPT&gt;</a:t>
            </a:r>
          </a:p>
          <a:p>
            <a:pPr marL="0" lvl="0" indent="0">
              <a:buNone/>
            </a:pPr>
            <a:r>
              <a:rPr lang="en-GB" sz="2400" dirty="0" smtClean="0"/>
              <a:t>&lt;/P&gt;</a:t>
            </a:r>
          </a:p>
          <a:p>
            <a:pPr marL="0" lvl="0" indent="0">
              <a:buNone/>
            </a:pPr>
            <a:r>
              <a:rPr lang="en-GB" sz="2400" dirty="0" smtClean="0"/>
              <a:t>&lt;/BODY&gt;</a:t>
            </a:r>
          </a:p>
          <a:p>
            <a:pPr marL="0" lvl="0" indent="0">
              <a:buNone/>
            </a:pPr>
            <a:r>
              <a:rPr lang="en-GB" sz="2400" dirty="0" smtClean="0"/>
              <a:t>&lt;/HTML&gt;</a:t>
            </a:r>
          </a:p>
          <a:p>
            <a:endParaRPr lang="en-GB" sz="2400" dirty="0" smtClean="0"/>
          </a:p>
          <a:p>
            <a:endParaRPr lang="en-GB" sz="2400" dirty="0"/>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tretch>
            <a:fillRect/>
          </a:stretch>
        </p:blipFill>
        <p:spPr>
          <a:xfrm>
            <a:off x="280219" y="0"/>
            <a:ext cx="8839200" cy="6858000"/>
          </a:xfrm>
          <a:prstGeom prst="rect">
            <a:avLst/>
          </a:prstGeom>
        </p:spPr>
      </p:pic>
      <p:sp>
        <p:nvSpPr>
          <p:cNvPr id="5" name="Rectangle 4"/>
          <p:cNvSpPr/>
          <p:nvPr/>
        </p:nvSpPr>
        <p:spPr>
          <a:xfrm>
            <a:off x="1151662" y="6248400"/>
            <a:ext cx="2272032" cy="369332"/>
          </a:xfrm>
          <a:prstGeom prst="rect">
            <a:avLst/>
          </a:prstGeom>
        </p:spPr>
        <p:txBody>
          <a:bodyPr wrap="none">
            <a:spAutoFit/>
          </a:bodyPr>
          <a:lstStyle/>
          <a:p>
            <a:r>
              <a:rPr lang="en-GB" b="1" dirty="0">
                <a:solidFill>
                  <a:srgbClr val="C00000"/>
                </a:solidFill>
                <a:effectLst>
                  <a:outerShdw blurRad="38100" dist="38100" dir="2700000" algn="tl">
                    <a:srgbClr val="000000">
                      <a:alpha val="43137"/>
                    </a:srgbClr>
                  </a:outerShdw>
                </a:effectLst>
              </a:rPr>
              <a:t>Figure 1.1: Example 1 </a:t>
            </a:r>
            <a:endParaRPr lang="en-GB"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846270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1900</Words>
  <Application>Microsoft Office PowerPoint</Application>
  <PresentationFormat>On-screen Show (4:3)</PresentationFormat>
  <Paragraphs>213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Lesson 11 Week 11</vt:lpstr>
      <vt:lpstr> INTRODUCTION   </vt:lpstr>
      <vt:lpstr> OBJECTIVES   </vt:lpstr>
      <vt:lpstr>Slide 4</vt:lpstr>
      <vt:lpstr>Slide 5</vt:lpstr>
      <vt:lpstr>Slide 6</vt:lpstr>
      <vt:lpstr>Slide 7</vt:lpstr>
      <vt:lpstr>Slide 8</vt:lpstr>
      <vt:lpstr>Slide 9</vt:lpstr>
      <vt:lpstr>EXERCISE  </vt:lpstr>
      <vt:lpstr> JavaScript Variables </vt:lpstr>
      <vt:lpstr>Slide 12</vt:lpstr>
      <vt:lpstr>Slide 13</vt:lpstr>
      <vt:lpstr>Slide 14</vt:lpstr>
      <vt:lpstr>Slide 15</vt:lpstr>
      <vt:lpstr>Slide 16</vt:lpstr>
      <vt:lpstr>Slide 17</vt:lpstr>
      <vt:lpstr>NOTE:</vt:lpstr>
      <vt:lpstr>Slide 19</vt:lpstr>
      <vt:lpstr>NOTE</vt:lpstr>
      <vt:lpstr>Slide 21</vt:lpstr>
      <vt:lpstr>Output</vt:lpstr>
      <vt:lpstr>Assignment</vt:lpstr>
      <vt:lpstr>Slide 24</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Seven</dc:title>
  <dc:creator>Maitanmi</dc:creator>
  <cp:lastModifiedBy>funky</cp:lastModifiedBy>
  <cp:revision>71</cp:revision>
  <dcterms:created xsi:type="dcterms:W3CDTF">2013-10-13T14:11:29Z</dcterms:created>
  <dcterms:modified xsi:type="dcterms:W3CDTF">2017-11-21T17:04:20Z</dcterms:modified>
</cp:coreProperties>
</file>